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93" r:id="rId3"/>
    <p:sldId id="259" r:id="rId4"/>
    <p:sldId id="257" r:id="rId5"/>
    <p:sldId id="258" r:id="rId6"/>
    <p:sldId id="266" r:id="rId7"/>
    <p:sldId id="265" r:id="rId8"/>
    <p:sldId id="267" r:id="rId9"/>
    <p:sldId id="269" r:id="rId10"/>
    <p:sldId id="270" r:id="rId11"/>
    <p:sldId id="271" r:id="rId12"/>
    <p:sldId id="274" r:id="rId13"/>
    <p:sldId id="272" r:id="rId14"/>
    <p:sldId id="273" r:id="rId15"/>
    <p:sldId id="291" r:id="rId16"/>
    <p:sldId id="275" r:id="rId17"/>
    <p:sldId id="292" r:id="rId18"/>
    <p:sldId id="276" r:id="rId19"/>
    <p:sldId id="277" r:id="rId20"/>
    <p:sldId id="290" r:id="rId21"/>
    <p:sldId id="278" r:id="rId22"/>
    <p:sldId id="279" r:id="rId23"/>
    <p:sldId id="280" r:id="rId24"/>
    <p:sldId id="289" r:id="rId25"/>
    <p:sldId id="281" r:id="rId26"/>
    <p:sldId id="288" r:id="rId27"/>
    <p:sldId id="283" r:id="rId28"/>
    <p:sldId id="284" r:id="rId29"/>
    <p:sldId id="285" r:id="rId30"/>
    <p:sldId id="286" r:id="rId31"/>
    <p:sldId id="287" r:id="rId32"/>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2" autoAdjust="0"/>
    <p:restoredTop sz="94660"/>
  </p:normalViewPr>
  <p:slideViewPr>
    <p:cSldViewPr>
      <p:cViewPr varScale="1">
        <p:scale>
          <a:sx n="45" d="100"/>
          <a:sy n="45" d="100"/>
        </p:scale>
        <p:origin x="-109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8" name="27 Marcador de fecha"/>
          <p:cNvSpPr>
            <a:spLocks noGrp="1"/>
          </p:cNvSpPr>
          <p:nvPr>
            <p:ph type="dt" sz="half" idx="10"/>
          </p:nvPr>
        </p:nvSpPr>
        <p:spPr/>
        <p:txBody>
          <a:bodyPr/>
          <a:lstStyle>
            <a:extLst/>
          </a:lstStyle>
          <a:p>
            <a:fld id="{1E05C9EB-3DF2-4D61-A4C0-14096E49C8EA}" type="datetimeFigureOut">
              <a:rPr lang="es-AR" smtClean="0"/>
              <a:pPr/>
              <a:t>06/05/2015</a:t>
            </a:fld>
            <a:endParaRPr lang="es-AR"/>
          </a:p>
        </p:txBody>
      </p:sp>
      <p:sp>
        <p:nvSpPr>
          <p:cNvPr id="17" name="16 Marcador de pie de página"/>
          <p:cNvSpPr>
            <a:spLocks noGrp="1"/>
          </p:cNvSpPr>
          <p:nvPr>
            <p:ph type="ftr" sz="quarter" idx="11"/>
          </p:nvPr>
        </p:nvSpPr>
        <p:spPr/>
        <p:txBody>
          <a:bodyPr/>
          <a:lstStyle>
            <a:extLst/>
          </a:lstStyle>
          <a:p>
            <a:endParaRPr lang="es-AR"/>
          </a:p>
        </p:txBody>
      </p:sp>
      <p:sp>
        <p:nvSpPr>
          <p:cNvPr id="29" name="28 Marcador de número de diapositiva"/>
          <p:cNvSpPr>
            <a:spLocks noGrp="1"/>
          </p:cNvSpPr>
          <p:nvPr>
            <p:ph type="sldNum" sz="quarter" idx="12"/>
          </p:nvPr>
        </p:nvSpPr>
        <p:spPr/>
        <p:txBody>
          <a:bodyPr/>
          <a:lstStyle>
            <a:extLst/>
          </a:lstStyle>
          <a:p>
            <a:fld id="{F227D4F1-BFC0-4D81-ACD6-AF6411D3B521}" type="slidenum">
              <a:rPr lang="es-AR" smtClean="0"/>
              <a:pPr/>
              <a:t>‹Nº›</a:t>
            </a:fld>
            <a:endParaRPr lang="es-AR"/>
          </a:p>
        </p:txBody>
      </p:sp>
      <p:sp>
        <p:nvSpPr>
          <p:cNvPr id="32" name="31 Rectángulo"/>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38 Rectángulo"/>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39 Rectángulo"/>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40 Rectángulo"/>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41 Rectángulo"/>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7 Título"/>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56" name="55 Rectángulo"/>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64 Rectángulo"/>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65 Rectángulo"/>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66 Rectángulo"/>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p:whee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1E05C9EB-3DF2-4D61-A4C0-14096E49C8EA}" type="datetimeFigureOut">
              <a:rPr lang="es-AR" smtClean="0"/>
              <a:pPr/>
              <a:t>06/05/2015</a:t>
            </a:fld>
            <a:endParaRPr lang="es-AR"/>
          </a:p>
        </p:txBody>
      </p:sp>
      <p:sp>
        <p:nvSpPr>
          <p:cNvPr id="5" name="4 Marcador de pie de página"/>
          <p:cNvSpPr>
            <a:spLocks noGrp="1"/>
          </p:cNvSpPr>
          <p:nvPr>
            <p:ph type="ftr" sz="quarter" idx="11"/>
          </p:nvPr>
        </p:nvSpPr>
        <p:spPr/>
        <p:txBody>
          <a:bodyPr/>
          <a:lstStyle>
            <a:extLst/>
          </a:lstStyle>
          <a:p>
            <a:endParaRPr lang="es-AR"/>
          </a:p>
        </p:txBody>
      </p:sp>
      <p:sp>
        <p:nvSpPr>
          <p:cNvPr id="6" name="5 Marcador de número de diapositiva"/>
          <p:cNvSpPr>
            <a:spLocks noGrp="1"/>
          </p:cNvSpPr>
          <p:nvPr>
            <p:ph type="sldNum" sz="quarter" idx="12"/>
          </p:nvPr>
        </p:nvSpPr>
        <p:spPr/>
        <p:txBody>
          <a:bodyPr/>
          <a:lstStyle>
            <a:extLst/>
          </a:lstStyle>
          <a:p>
            <a:fld id="{F227D4F1-BFC0-4D81-ACD6-AF6411D3B521}" type="slidenum">
              <a:rPr lang="es-AR" smtClean="0"/>
              <a:pPr/>
              <a:t>‹Nº›</a:t>
            </a:fld>
            <a:endParaRPr lang="es-AR"/>
          </a:p>
        </p:txBody>
      </p:sp>
    </p:spTree>
  </p:cSld>
  <p:clrMapOvr>
    <a:masterClrMapping/>
  </p:clrMapOvr>
  <p:transition spd="slow">
    <p:whee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4" name="13 Forma libre"/>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14 Forma libre"/>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12 Forma libre"/>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15 Forma libre"/>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16 Forma libre"/>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17 Forma libre"/>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18 Forma libre"/>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19 Forma libre"/>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20 Forma libre"/>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21 Forma libre"/>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22 Forma libre"/>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23 Forma libre"/>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24 Forma libre"/>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25 Forma libre"/>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26 Forma libre"/>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2 Marcador de texto"/>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1E05C9EB-3DF2-4D61-A4C0-14096E49C8EA}" type="datetimeFigureOut">
              <a:rPr lang="es-AR" smtClean="0"/>
              <a:pPr/>
              <a:t>06/05/2015</a:t>
            </a:fld>
            <a:endParaRPr lang="es-AR"/>
          </a:p>
        </p:txBody>
      </p:sp>
      <p:sp>
        <p:nvSpPr>
          <p:cNvPr id="5" name="4 Marcador de pie de página"/>
          <p:cNvSpPr>
            <a:spLocks noGrp="1"/>
          </p:cNvSpPr>
          <p:nvPr>
            <p:ph type="ftr" sz="quarter" idx="11"/>
          </p:nvPr>
        </p:nvSpPr>
        <p:spPr/>
        <p:txBody>
          <a:bodyPr/>
          <a:lstStyle>
            <a:extLst/>
          </a:lstStyle>
          <a:p>
            <a:endParaRPr lang="es-AR"/>
          </a:p>
        </p:txBody>
      </p:sp>
      <p:sp>
        <p:nvSpPr>
          <p:cNvPr id="6" name="5 Marcador de número de diapositiva"/>
          <p:cNvSpPr>
            <a:spLocks noGrp="1"/>
          </p:cNvSpPr>
          <p:nvPr>
            <p:ph type="sldNum" sz="quarter" idx="12"/>
          </p:nvPr>
        </p:nvSpPr>
        <p:spPr/>
        <p:txBody>
          <a:bodyPr/>
          <a:lstStyle>
            <a:extLst/>
          </a:lstStyle>
          <a:p>
            <a:fld id="{F227D4F1-BFC0-4D81-ACD6-AF6411D3B521}" type="slidenum">
              <a:rPr lang="es-AR" smtClean="0"/>
              <a:pPr/>
              <a:t>‹Nº›</a:t>
            </a:fld>
            <a:endParaRPr lang="es-AR"/>
          </a:p>
        </p:txBody>
      </p:sp>
      <p:sp>
        <p:nvSpPr>
          <p:cNvPr id="7" name="6 Rectángulo"/>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s-ES" smtClean="0"/>
              <a:t>Haga clic para modificar el estilo de título del patrón</a:t>
            </a:r>
            <a:endParaRPr kumimoji="0" lang="en-US"/>
          </a:p>
        </p:txBody>
      </p:sp>
      <p:sp>
        <p:nvSpPr>
          <p:cNvPr id="8" name="7 Rectángulo"/>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8 Rectángulo"/>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9 Rectángulo"/>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ctángulo"/>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11 Rectángulo"/>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p:whee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2064"/>
            <a:ext cx="8229600" cy="9144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1E05C9EB-3DF2-4D61-A4C0-14096E49C8EA}" type="datetimeFigureOut">
              <a:rPr lang="es-AR" smtClean="0"/>
              <a:pPr/>
              <a:t>06/05/2015</a:t>
            </a:fld>
            <a:endParaRPr lang="es-AR"/>
          </a:p>
        </p:txBody>
      </p:sp>
      <p:sp>
        <p:nvSpPr>
          <p:cNvPr id="6" name="5 Marcador de pie de página"/>
          <p:cNvSpPr>
            <a:spLocks noGrp="1"/>
          </p:cNvSpPr>
          <p:nvPr>
            <p:ph type="ftr" sz="quarter" idx="11"/>
          </p:nvPr>
        </p:nvSpPr>
        <p:spPr/>
        <p:txBody>
          <a:bodyPr/>
          <a:lstStyle>
            <a:extLst/>
          </a:lstStyle>
          <a:p>
            <a:endParaRPr lang="es-AR"/>
          </a:p>
        </p:txBody>
      </p:sp>
      <p:sp>
        <p:nvSpPr>
          <p:cNvPr id="7" name="6 Marcador de número de diapositiva"/>
          <p:cNvSpPr>
            <a:spLocks noGrp="1"/>
          </p:cNvSpPr>
          <p:nvPr>
            <p:ph type="sldNum" sz="quarter" idx="12"/>
          </p:nvPr>
        </p:nvSpPr>
        <p:spPr/>
        <p:txBody>
          <a:bodyPr/>
          <a:lstStyle>
            <a:extLst/>
          </a:lstStyle>
          <a:p>
            <a:fld id="{F227D4F1-BFC0-4D81-ACD6-AF6411D3B521}" type="slidenum">
              <a:rPr lang="es-AR" smtClean="0"/>
              <a:pPr/>
              <a:t>‹Nº›</a:t>
            </a:fld>
            <a:endParaRPr lang="es-AR"/>
          </a:p>
        </p:txBody>
      </p:sp>
    </p:spTree>
  </p:cSld>
  <p:clrMapOvr>
    <a:masterClrMapping/>
  </p:clrMapOvr>
  <p:transition spd="slow">
    <p:whee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5" name="24 Rectángulo"/>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504824" y="512064"/>
            <a:ext cx="7772400" cy="914400"/>
          </a:xfrm>
        </p:spPr>
        <p:txBody>
          <a:bodyPr anchor="t"/>
          <a:lstStyle>
            <a:lvl1pPr>
              <a:defRPr sz="400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1E05C9EB-3DF2-4D61-A4C0-14096E49C8EA}" type="datetimeFigureOut">
              <a:rPr lang="es-AR" smtClean="0"/>
              <a:pPr/>
              <a:t>06/05/2015</a:t>
            </a:fld>
            <a:endParaRPr lang="es-AR"/>
          </a:p>
        </p:txBody>
      </p:sp>
      <p:sp>
        <p:nvSpPr>
          <p:cNvPr id="8" name="7 Marcador de pie de página"/>
          <p:cNvSpPr>
            <a:spLocks noGrp="1"/>
          </p:cNvSpPr>
          <p:nvPr>
            <p:ph type="ftr" sz="quarter" idx="11"/>
          </p:nvPr>
        </p:nvSpPr>
        <p:spPr/>
        <p:txBody>
          <a:bodyPr/>
          <a:lstStyle>
            <a:extLst/>
          </a:lstStyle>
          <a:p>
            <a:endParaRPr lang="es-AR"/>
          </a:p>
        </p:txBody>
      </p:sp>
      <p:sp>
        <p:nvSpPr>
          <p:cNvPr id="9" name="8 Marcador de número de diapositiva"/>
          <p:cNvSpPr>
            <a:spLocks noGrp="1"/>
          </p:cNvSpPr>
          <p:nvPr>
            <p:ph type="sldNum" sz="quarter" idx="12"/>
          </p:nvPr>
        </p:nvSpPr>
        <p:spPr/>
        <p:txBody>
          <a:bodyPr/>
          <a:lstStyle>
            <a:extLst/>
          </a:lstStyle>
          <a:p>
            <a:fld id="{F227D4F1-BFC0-4D81-ACD6-AF6411D3B521}" type="slidenum">
              <a:rPr lang="es-AR" smtClean="0"/>
              <a:pPr/>
              <a:t>‹Nº›</a:t>
            </a:fld>
            <a:endParaRPr lang="es-AR"/>
          </a:p>
        </p:txBody>
      </p:sp>
      <p:sp>
        <p:nvSpPr>
          <p:cNvPr id="16" name="15 Rectángulo"/>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16 Rectángulo"/>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17 Rectángulo"/>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18 Rectángulo"/>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19 Rectángulo"/>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20 Rectángulo"/>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21 Rectángulo"/>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28 Rectángulo"/>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29 Rectángulo"/>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p:whee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512064"/>
            <a:ext cx="7772400" cy="914400"/>
          </a:xfrm>
        </p:spPr>
        <p:txBody>
          <a:bodyPr/>
          <a:lstStyle>
            <a:lvl1pPr>
              <a:defRPr sz="4000" cap="none" baseline="0"/>
            </a:lvl1pPr>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1E05C9EB-3DF2-4D61-A4C0-14096E49C8EA}" type="datetimeFigureOut">
              <a:rPr lang="es-AR" smtClean="0"/>
              <a:pPr/>
              <a:t>06/05/2015</a:t>
            </a:fld>
            <a:endParaRPr lang="es-AR"/>
          </a:p>
        </p:txBody>
      </p:sp>
      <p:sp>
        <p:nvSpPr>
          <p:cNvPr id="4" name="3 Marcador de pie de página"/>
          <p:cNvSpPr>
            <a:spLocks noGrp="1"/>
          </p:cNvSpPr>
          <p:nvPr>
            <p:ph type="ftr" sz="quarter" idx="11"/>
          </p:nvPr>
        </p:nvSpPr>
        <p:spPr/>
        <p:txBody>
          <a:bodyPr/>
          <a:lstStyle>
            <a:extLst/>
          </a:lstStyle>
          <a:p>
            <a:endParaRPr lang="es-AR"/>
          </a:p>
        </p:txBody>
      </p:sp>
      <p:sp>
        <p:nvSpPr>
          <p:cNvPr id="5" name="4 Marcador de número de diapositiva"/>
          <p:cNvSpPr>
            <a:spLocks noGrp="1"/>
          </p:cNvSpPr>
          <p:nvPr>
            <p:ph type="sldNum" sz="quarter" idx="12"/>
          </p:nvPr>
        </p:nvSpPr>
        <p:spPr/>
        <p:txBody>
          <a:bodyPr/>
          <a:lstStyle>
            <a:extLst/>
          </a:lstStyle>
          <a:p>
            <a:fld id="{F227D4F1-BFC0-4D81-ACD6-AF6411D3B521}" type="slidenum">
              <a:rPr lang="es-AR" smtClean="0"/>
              <a:pPr/>
              <a:t>‹Nº›</a:t>
            </a:fld>
            <a:endParaRPr lang="es-AR"/>
          </a:p>
        </p:txBody>
      </p:sp>
    </p:spTree>
  </p:cSld>
  <p:clrMapOvr>
    <a:masterClrMapping/>
  </p:clrMapOvr>
  <p:transition spd="slow">
    <p:whee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1E05C9EB-3DF2-4D61-A4C0-14096E49C8EA}" type="datetimeFigureOut">
              <a:rPr lang="es-AR" smtClean="0"/>
              <a:pPr/>
              <a:t>06/05/2015</a:t>
            </a:fld>
            <a:endParaRPr lang="es-AR"/>
          </a:p>
        </p:txBody>
      </p:sp>
      <p:sp>
        <p:nvSpPr>
          <p:cNvPr id="3" name="2 Marcador de pie de página"/>
          <p:cNvSpPr>
            <a:spLocks noGrp="1"/>
          </p:cNvSpPr>
          <p:nvPr>
            <p:ph type="ftr" sz="quarter" idx="11"/>
          </p:nvPr>
        </p:nvSpPr>
        <p:spPr/>
        <p:txBody>
          <a:bodyPr/>
          <a:lstStyle>
            <a:extLst/>
          </a:lstStyle>
          <a:p>
            <a:endParaRPr lang="es-AR"/>
          </a:p>
        </p:txBody>
      </p:sp>
      <p:sp>
        <p:nvSpPr>
          <p:cNvPr id="4" name="3 Marcador de número de diapositiva"/>
          <p:cNvSpPr>
            <a:spLocks noGrp="1"/>
          </p:cNvSpPr>
          <p:nvPr>
            <p:ph type="sldNum" sz="quarter" idx="12"/>
          </p:nvPr>
        </p:nvSpPr>
        <p:spPr/>
        <p:txBody>
          <a:bodyPr/>
          <a:lstStyle>
            <a:extLst/>
          </a:lstStyle>
          <a:p>
            <a:fld id="{F227D4F1-BFC0-4D81-ACD6-AF6411D3B521}" type="slidenum">
              <a:rPr lang="es-AR" smtClean="0"/>
              <a:pPr/>
              <a:t>‹Nº›</a:t>
            </a:fld>
            <a:endParaRPr lang="es-AR"/>
          </a:p>
        </p:txBody>
      </p:sp>
    </p:spTree>
  </p:cSld>
  <p:clrMapOvr>
    <a:masterClrMapping/>
  </p:clrMapOvr>
  <p:transition spd="slow">
    <p:whee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273050"/>
            <a:ext cx="8229600" cy="1162050"/>
          </a:xfrm>
        </p:spPr>
        <p:txBody>
          <a:bodyPr anchor="ctr"/>
          <a:lstStyle>
            <a:lvl1pPr algn="l">
              <a:buNone/>
              <a:defRPr sz="3600" b="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1E05C9EB-3DF2-4D61-A4C0-14096E49C8EA}" type="datetimeFigureOut">
              <a:rPr lang="es-AR" smtClean="0"/>
              <a:pPr/>
              <a:t>06/05/2015</a:t>
            </a:fld>
            <a:endParaRPr lang="es-AR"/>
          </a:p>
        </p:txBody>
      </p:sp>
      <p:sp>
        <p:nvSpPr>
          <p:cNvPr id="6" name="5 Marcador de pie de página"/>
          <p:cNvSpPr>
            <a:spLocks noGrp="1"/>
          </p:cNvSpPr>
          <p:nvPr>
            <p:ph type="ftr" sz="quarter" idx="11"/>
          </p:nvPr>
        </p:nvSpPr>
        <p:spPr/>
        <p:txBody>
          <a:bodyPr/>
          <a:lstStyle>
            <a:extLst/>
          </a:lstStyle>
          <a:p>
            <a:endParaRPr lang="es-AR"/>
          </a:p>
        </p:txBody>
      </p:sp>
      <p:sp>
        <p:nvSpPr>
          <p:cNvPr id="7" name="6 Marcador de número de diapositiva"/>
          <p:cNvSpPr>
            <a:spLocks noGrp="1"/>
          </p:cNvSpPr>
          <p:nvPr>
            <p:ph type="sldNum" sz="quarter" idx="12"/>
          </p:nvPr>
        </p:nvSpPr>
        <p:spPr/>
        <p:txBody>
          <a:bodyPr/>
          <a:lstStyle>
            <a:extLst/>
          </a:lstStyle>
          <a:p>
            <a:fld id="{F227D4F1-BFC0-4D81-ACD6-AF6411D3B521}" type="slidenum">
              <a:rPr lang="es-AR" smtClean="0"/>
              <a:pPr/>
              <a:t>‹Nº›</a:t>
            </a:fld>
            <a:endParaRPr lang="es-AR"/>
          </a:p>
        </p:txBody>
      </p:sp>
    </p:spTree>
  </p:cSld>
  <p:clrMapOvr>
    <a:masterClrMapping/>
  </p:clrMapOvr>
  <p:transition spd="slow">
    <p:whee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7 Rectángulo"/>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8 Conector recto"/>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9 Grupo"/>
          <p:cNvGrpSpPr/>
          <p:nvPr/>
        </p:nvGrpSpPr>
        <p:grpSpPr>
          <a:xfrm rot="5400000">
            <a:off x="8514581" y="1219200"/>
            <a:ext cx="132763" cy="128466"/>
            <a:chOff x="6668087" y="1297746"/>
            <a:chExt cx="161840" cy="156602"/>
          </a:xfrm>
        </p:grpSpPr>
        <p:cxnSp>
          <p:nvCxnSpPr>
            <p:cNvPr id="15" name="14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15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16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Título"/>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s-ES" smtClean="0"/>
              <a:t>Haga clic en el icono para agregar una imagen</a:t>
            </a:r>
            <a:endParaRPr kumimoji="0" lang="en-US"/>
          </a:p>
        </p:txBody>
      </p:sp>
      <p:sp>
        <p:nvSpPr>
          <p:cNvPr id="4" name="3 Marcador de texto"/>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grpSp>
        <p:nvGrpSpPr>
          <p:cNvPr id="14" name="13 Grupo"/>
          <p:cNvGrpSpPr/>
          <p:nvPr/>
        </p:nvGrpSpPr>
        <p:grpSpPr>
          <a:xfrm rot="5400000">
            <a:off x="8666981" y="1371600"/>
            <a:ext cx="132763" cy="128466"/>
            <a:chOff x="6668087" y="1297746"/>
            <a:chExt cx="161840" cy="156602"/>
          </a:xfrm>
        </p:grpSpPr>
        <p:cxnSp>
          <p:nvCxnSpPr>
            <p:cNvPr id="11" name="10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11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12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17 Grupo"/>
          <p:cNvGrpSpPr/>
          <p:nvPr/>
        </p:nvGrpSpPr>
        <p:grpSpPr>
          <a:xfrm rot="5400000">
            <a:off x="8320088" y="1474763"/>
            <a:ext cx="132763" cy="128466"/>
            <a:chOff x="6668087" y="1297746"/>
            <a:chExt cx="161840" cy="156602"/>
          </a:xfrm>
        </p:grpSpPr>
        <p:cxnSp>
          <p:nvCxnSpPr>
            <p:cNvPr id="19" name="18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19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20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4 Marcador de fecha"/>
          <p:cNvSpPr>
            <a:spLocks noGrp="1"/>
          </p:cNvSpPr>
          <p:nvPr>
            <p:ph type="dt" sz="half" idx="10"/>
          </p:nvPr>
        </p:nvSpPr>
        <p:spPr>
          <a:xfrm>
            <a:off x="6477000" y="55499"/>
            <a:ext cx="2133600" cy="365125"/>
          </a:xfrm>
        </p:spPr>
        <p:txBody>
          <a:bodyPr/>
          <a:lstStyle>
            <a:extLst/>
          </a:lstStyle>
          <a:p>
            <a:fld id="{1E05C9EB-3DF2-4D61-A4C0-14096E49C8EA}" type="datetimeFigureOut">
              <a:rPr lang="es-AR" smtClean="0"/>
              <a:pPr/>
              <a:t>06/05/2015</a:t>
            </a:fld>
            <a:endParaRPr lang="es-AR"/>
          </a:p>
        </p:txBody>
      </p:sp>
      <p:sp>
        <p:nvSpPr>
          <p:cNvPr id="6" name="5 Marcador de pie de página"/>
          <p:cNvSpPr>
            <a:spLocks noGrp="1"/>
          </p:cNvSpPr>
          <p:nvPr>
            <p:ph type="ftr" sz="quarter" idx="11"/>
          </p:nvPr>
        </p:nvSpPr>
        <p:spPr>
          <a:xfrm>
            <a:off x="914400" y="55499"/>
            <a:ext cx="5562600" cy="365125"/>
          </a:xfrm>
        </p:spPr>
        <p:txBody>
          <a:bodyPr/>
          <a:lstStyle>
            <a:extLst/>
          </a:lstStyle>
          <a:p>
            <a:endParaRPr lang="es-AR"/>
          </a:p>
        </p:txBody>
      </p:sp>
      <p:sp>
        <p:nvSpPr>
          <p:cNvPr id="7" name="6 Marcador de número de diapositiva"/>
          <p:cNvSpPr>
            <a:spLocks noGrp="1"/>
          </p:cNvSpPr>
          <p:nvPr>
            <p:ph type="sldNum" sz="quarter" idx="12"/>
          </p:nvPr>
        </p:nvSpPr>
        <p:spPr>
          <a:xfrm>
            <a:off x="8610600" y="55499"/>
            <a:ext cx="457200" cy="365125"/>
          </a:xfrm>
        </p:spPr>
        <p:txBody>
          <a:bodyPr/>
          <a:lstStyle>
            <a:extLst/>
          </a:lstStyle>
          <a:p>
            <a:fld id="{F227D4F1-BFC0-4D81-ACD6-AF6411D3B521}" type="slidenum">
              <a:rPr lang="es-AR" smtClean="0"/>
              <a:pPr/>
              <a:t>‹Nº›</a:t>
            </a:fld>
            <a:endParaRPr lang="es-AR"/>
          </a:p>
        </p:txBody>
      </p:sp>
    </p:spTree>
  </p:cSld>
  <p:clrMapOvr>
    <a:masterClrMapping/>
  </p:clrMapOvr>
  <p:transition spd="slow">
    <p:whee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1E05C9EB-3DF2-4D61-A4C0-14096E49C8EA}" type="datetimeFigureOut">
              <a:rPr lang="es-AR" smtClean="0"/>
              <a:pPr/>
              <a:t>06/05/2015</a:t>
            </a:fld>
            <a:endParaRPr lang="es-AR"/>
          </a:p>
        </p:txBody>
      </p:sp>
      <p:sp>
        <p:nvSpPr>
          <p:cNvPr id="5" name="4 Marcador de pie de página"/>
          <p:cNvSpPr>
            <a:spLocks noGrp="1"/>
          </p:cNvSpPr>
          <p:nvPr>
            <p:ph type="ftr" sz="quarter" idx="11"/>
          </p:nvPr>
        </p:nvSpPr>
        <p:spPr/>
        <p:txBody>
          <a:bodyPr/>
          <a:lstStyle>
            <a:extLst/>
          </a:lstStyle>
          <a:p>
            <a:endParaRPr lang="es-AR"/>
          </a:p>
        </p:txBody>
      </p:sp>
      <p:sp>
        <p:nvSpPr>
          <p:cNvPr id="6" name="5 Marcador de número de diapositiva"/>
          <p:cNvSpPr>
            <a:spLocks noGrp="1"/>
          </p:cNvSpPr>
          <p:nvPr>
            <p:ph type="sldNum" sz="quarter" idx="12"/>
          </p:nvPr>
        </p:nvSpPr>
        <p:spPr/>
        <p:txBody>
          <a:bodyPr/>
          <a:lstStyle>
            <a:extLst/>
          </a:lstStyle>
          <a:p>
            <a:fld id="{F227D4F1-BFC0-4D81-ACD6-AF6411D3B521}" type="slidenum">
              <a:rPr lang="es-AR" smtClean="0"/>
              <a:pPr/>
              <a:t>‹Nº›</a:t>
            </a:fld>
            <a:endParaRPr lang="es-AR"/>
          </a:p>
        </p:txBody>
      </p:sp>
    </p:spTree>
  </p:cSld>
  <p:clrMapOvr>
    <a:masterClrMapping/>
  </p:clrMapOvr>
  <p:transition spd="slow">
    <p:whee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981200" cy="5851525"/>
          </a:xfrm>
        </p:spPr>
        <p:txBody>
          <a:bodyPr vert="eaVert" anchor="ct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609600" y="274639"/>
            <a:ext cx="58674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1E05C9EB-3DF2-4D61-A4C0-14096E49C8EA}" type="datetimeFigureOut">
              <a:rPr lang="es-AR" smtClean="0"/>
              <a:pPr/>
              <a:t>06/05/2015</a:t>
            </a:fld>
            <a:endParaRPr lang="es-AR"/>
          </a:p>
        </p:txBody>
      </p:sp>
      <p:sp>
        <p:nvSpPr>
          <p:cNvPr id="5" name="4 Marcador de pie de página"/>
          <p:cNvSpPr>
            <a:spLocks noGrp="1"/>
          </p:cNvSpPr>
          <p:nvPr>
            <p:ph type="ftr" sz="quarter" idx="11"/>
          </p:nvPr>
        </p:nvSpPr>
        <p:spPr/>
        <p:txBody>
          <a:bodyPr/>
          <a:lstStyle>
            <a:extLst/>
          </a:lstStyle>
          <a:p>
            <a:endParaRPr lang="es-AR"/>
          </a:p>
        </p:txBody>
      </p:sp>
      <p:sp>
        <p:nvSpPr>
          <p:cNvPr id="6" name="5 Marcador de número de diapositiva"/>
          <p:cNvSpPr>
            <a:spLocks noGrp="1"/>
          </p:cNvSpPr>
          <p:nvPr>
            <p:ph type="sldNum" sz="quarter" idx="12"/>
          </p:nvPr>
        </p:nvSpPr>
        <p:spPr/>
        <p:txBody>
          <a:bodyPr/>
          <a:lstStyle>
            <a:extLst/>
          </a:lstStyle>
          <a:p>
            <a:fld id="{F227D4F1-BFC0-4D81-ACD6-AF6411D3B521}" type="slidenum">
              <a:rPr lang="es-AR" smtClean="0"/>
              <a:pPr/>
              <a:t>‹Nº›</a:t>
            </a:fld>
            <a:endParaRPr lang="es-AR"/>
          </a:p>
        </p:txBody>
      </p:sp>
    </p:spTree>
  </p:cSld>
  <p:clrMapOvr>
    <a:masterClrMapping/>
  </p:clrMapOvr>
  <p:transition spd="slow">
    <p:whee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Rectángulo"/>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Rectángulo"/>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Rectángulo"/>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Rectángulo"/>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ctángulo"/>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11 Rectángulo"/>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14 Rectángulo"/>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15 Rectángulo"/>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16 Rectángulo"/>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21 Marcador de título"/>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E05C9EB-3DF2-4D61-A4C0-14096E49C8EA}" type="datetimeFigureOut">
              <a:rPr lang="es-AR" smtClean="0"/>
              <a:pPr/>
              <a:t>06/05/2015</a:t>
            </a:fld>
            <a:endParaRPr lang="es-AR"/>
          </a:p>
        </p:txBody>
      </p:sp>
      <p:sp>
        <p:nvSpPr>
          <p:cNvPr id="3" name="2 Marcador de pie de página"/>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s-AR"/>
          </a:p>
        </p:txBody>
      </p:sp>
      <p:sp>
        <p:nvSpPr>
          <p:cNvPr id="23" name="22 Marcador de número de diapositiva"/>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F227D4F1-BFC0-4D81-ACD6-AF6411D3B521}" type="slidenum">
              <a:rPr lang="es-AR" smtClean="0"/>
              <a:pPr/>
              <a:t>‹Nº›</a:t>
            </a:fld>
            <a:endParaRPr lang="es-AR"/>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slow">
    <p:wheel/>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s.wikipedia.org/wiki/Energ%C3%ADa_(tecnolog%C3%ADa)" TargetMode="External"/><Relationship Id="rId2" Type="http://schemas.openxmlformats.org/officeDocument/2006/relationships/hyperlink" Target="http://es.wikipedia.org/wiki/Potencia_el%C3%A9ctric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99592" y="1447800"/>
            <a:ext cx="6984776" cy="2133600"/>
          </a:xfrm>
        </p:spPr>
        <p:txBody>
          <a:bodyPr>
            <a:noAutofit/>
          </a:bodyPr>
          <a:lstStyle/>
          <a:p>
            <a:r>
              <a:rPr lang="es-AR" sz="6600" dirty="0" smtClean="0"/>
              <a:t>central</a:t>
            </a:r>
            <a:r>
              <a:rPr lang="es-AR" sz="6600" dirty="0" smtClean="0"/>
              <a:t> </a:t>
            </a:r>
            <a:r>
              <a:rPr lang="es-AR" sz="6600" dirty="0" smtClean="0"/>
              <a:t>Hidroeléctrica</a:t>
            </a:r>
            <a:endParaRPr lang="es-AR" sz="6600" dirty="0"/>
          </a:p>
        </p:txBody>
      </p:sp>
      <p:sp>
        <p:nvSpPr>
          <p:cNvPr id="3" name="2 Subtítulo"/>
          <p:cNvSpPr>
            <a:spLocks noGrp="1"/>
          </p:cNvSpPr>
          <p:nvPr>
            <p:ph type="subTitle" idx="1"/>
          </p:nvPr>
        </p:nvSpPr>
        <p:spPr>
          <a:xfrm>
            <a:off x="971600" y="4653136"/>
            <a:ext cx="7772400" cy="1508760"/>
          </a:xfrm>
        </p:spPr>
        <p:txBody>
          <a:bodyPr>
            <a:normAutofit/>
          </a:bodyPr>
          <a:lstStyle/>
          <a:p>
            <a:r>
              <a:rPr lang="es-AR" sz="2800" dirty="0" smtClean="0"/>
              <a:t>Juan Manuel Perez </a:t>
            </a:r>
          </a:p>
          <a:p>
            <a:r>
              <a:rPr lang="es-AR" sz="2800" dirty="0" smtClean="0"/>
              <a:t>Facundo Moreira</a:t>
            </a:r>
          </a:p>
          <a:p>
            <a:r>
              <a:rPr lang="es-AR" sz="2800" dirty="0" smtClean="0"/>
              <a:t>Facundo Peralta</a:t>
            </a:r>
            <a:endParaRPr lang="es-AR" sz="2800" dirty="0"/>
          </a:p>
        </p:txBody>
      </p:sp>
    </p:spTree>
    <p:extLst>
      <p:ext uri="{BB962C8B-B14F-4D97-AF65-F5344CB8AC3E}">
        <p14:creationId xmlns:p14="http://schemas.microsoft.com/office/powerpoint/2010/main" val="1919517123"/>
      </p:ext>
    </p:extLst>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¿Qué es una Central?</a:t>
            </a:r>
            <a:endParaRPr lang="es-AR" dirty="0"/>
          </a:p>
        </p:txBody>
      </p:sp>
      <p:sp>
        <p:nvSpPr>
          <p:cNvPr id="3" name="2 Marcador de contenido"/>
          <p:cNvSpPr>
            <a:spLocks noGrp="1"/>
          </p:cNvSpPr>
          <p:nvPr>
            <p:ph idx="1"/>
          </p:nvPr>
        </p:nvSpPr>
        <p:spPr/>
        <p:txBody>
          <a:bodyPr/>
          <a:lstStyle/>
          <a:p>
            <a:r>
              <a:rPr lang="es-AR" dirty="0"/>
              <a:t>Una central hidroeléctrica es una instalación que permite aprovechar las masas de agua en movimiento que circulan por los ríos para transformarlas en energía eléctrica, utilizando turbinas acopladas a los alternadores.</a:t>
            </a:r>
          </a:p>
          <a:p>
            <a:endParaRPr lang="es-AR" dirty="0"/>
          </a:p>
        </p:txBody>
      </p:sp>
    </p:spTree>
    <p:extLst>
      <p:ext uri="{BB962C8B-B14F-4D97-AF65-F5344CB8AC3E}">
        <p14:creationId xmlns:p14="http://schemas.microsoft.com/office/powerpoint/2010/main" val="2463071034"/>
      </p:ext>
    </p:extLst>
  </p:cSld>
  <p:clrMapOvr>
    <a:masterClrMapping/>
  </p:clrMapOvr>
  <p:transition spd="slow">
    <p:whee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71600" y="476672"/>
            <a:ext cx="7772400" cy="1260752"/>
          </a:xfrm>
        </p:spPr>
        <p:txBody>
          <a:bodyPr/>
          <a:lstStyle/>
          <a:p>
            <a:r>
              <a:rPr lang="es-AR" dirty="0" smtClean="0"/>
              <a:t>¿Dónde </a:t>
            </a:r>
            <a:r>
              <a:rPr lang="es-AR" dirty="0" smtClean="0"/>
              <a:t>se crean las centrales?</a:t>
            </a:r>
            <a:endParaRPr lang="es-AR" dirty="0"/>
          </a:p>
        </p:txBody>
      </p:sp>
      <p:sp>
        <p:nvSpPr>
          <p:cNvPr id="3" name="2 Marcador de contenido"/>
          <p:cNvSpPr>
            <a:spLocks noGrp="1"/>
          </p:cNvSpPr>
          <p:nvPr>
            <p:ph idx="1"/>
          </p:nvPr>
        </p:nvSpPr>
        <p:spPr>
          <a:xfrm>
            <a:off x="914400" y="1988840"/>
            <a:ext cx="7772400" cy="4366720"/>
          </a:xfrm>
        </p:spPr>
        <p:txBody>
          <a:bodyPr/>
          <a:lstStyle/>
          <a:p>
            <a:r>
              <a:rPr lang="es-AR" dirty="0"/>
              <a:t>Las Centrales Hidroeléctricas o Hidráulicas se construyen en los cauces de los ríos, en zonas donde el caudal de agua en </a:t>
            </a:r>
            <a:r>
              <a:rPr lang="es-AR" dirty="0" smtClean="0"/>
              <a:t>movimiento </a:t>
            </a:r>
            <a:r>
              <a:rPr lang="es-AR" dirty="0"/>
              <a:t>es suficientemente abundante y continuo, para poder aprovechar la fuerza gravitacional de un salto o el fluir del agua.</a:t>
            </a:r>
          </a:p>
        </p:txBody>
      </p:sp>
    </p:spTree>
    <p:extLst>
      <p:ext uri="{BB962C8B-B14F-4D97-AF65-F5344CB8AC3E}">
        <p14:creationId xmlns:p14="http://schemas.microsoft.com/office/powerpoint/2010/main" val="602959512"/>
      </p:ext>
    </p:extLst>
  </p:cSld>
  <p:clrMapOvr>
    <a:masterClrMapping/>
  </p:clrMapOvr>
  <p:transition spd="slow">
    <p:whee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0" y="764704"/>
            <a:ext cx="5760640" cy="1080120"/>
          </a:xfrm>
        </p:spPr>
        <p:txBody>
          <a:bodyPr>
            <a:normAutofit fontScale="90000"/>
          </a:bodyPr>
          <a:lstStyle/>
          <a:p>
            <a:r>
              <a:rPr lang="es-AR" sz="2900" dirty="0" smtClean="0"/>
              <a:t>¿</a:t>
            </a:r>
            <a:r>
              <a:rPr lang="es-AR" sz="4400" dirty="0" smtClean="0"/>
              <a:t>Qué es la energía hidroeléctrica?</a:t>
            </a:r>
            <a:endParaRPr lang="es-AR" sz="4400" dirty="0"/>
          </a:p>
        </p:txBody>
      </p:sp>
      <p:sp>
        <p:nvSpPr>
          <p:cNvPr id="3" name="2 Marcador de contenido"/>
          <p:cNvSpPr>
            <a:spLocks noGrp="1"/>
          </p:cNvSpPr>
          <p:nvPr>
            <p:ph idx="1"/>
          </p:nvPr>
        </p:nvSpPr>
        <p:spPr>
          <a:xfrm>
            <a:off x="899592" y="2276872"/>
            <a:ext cx="7416824" cy="2736304"/>
          </a:xfrm>
        </p:spPr>
        <p:txBody>
          <a:bodyPr>
            <a:normAutofit/>
          </a:bodyPr>
          <a:lstStyle/>
          <a:p>
            <a:r>
              <a:rPr lang="es-AR" sz="2800" dirty="0"/>
              <a:t>Es básicamente una forma de la energía generada por la fuerza del movimiento del agua, que una máquina primaria la transforma inicialmente en energía mecánica y luego una máquina secundaria la transforma en energía eléctrica</a:t>
            </a:r>
          </a:p>
        </p:txBody>
      </p:sp>
    </p:spTree>
    <p:extLst>
      <p:ext uri="{BB962C8B-B14F-4D97-AF65-F5344CB8AC3E}">
        <p14:creationId xmlns:p14="http://schemas.microsoft.com/office/powerpoint/2010/main" val="2557326911"/>
      </p:ext>
    </p:extLst>
  </p:cSld>
  <p:clrMapOvr>
    <a:masterClrMapping/>
  </p:clrMapOvr>
  <p:transition spd="slow">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¿Cómo se genera tal energía?</a:t>
            </a:r>
            <a:endParaRPr lang="es-AR" dirty="0"/>
          </a:p>
        </p:txBody>
      </p:sp>
      <p:sp>
        <p:nvSpPr>
          <p:cNvPr id="3" name="2 Marcador de contenido"/>
          <p:cNvSpPr>
            <a:spLocks noGrp="1"/>
          </p:cNvSpPr>
          <p:nvPr>
            <p:ph idx="1"/>
          </p:nvPr>
        </p:nvSpPr>
        <p:spPr/>
        <p:txBody>
          <a:bodyPr>
            <a:normAutofit fontScale="85000" lnSpcReduction="10000"/>
          </a:bodyPr>
          <a:lstStyle/>
          <a:p>
            <a:r>
              <a:rPr lang="es-AR" dirty="0"/>
              <a:t>Con la construcción de una presa se consigue un determinado desnivel de agua, que es aprovechado </a:t>
            </a:r>
            <a:r>
              <a:rPr lang="es-AR" sz="3100" dirty="0"/>
              <a:t>para conseguir </a:t>
            </a:r>
            <a:r>
              <a:rPr lang="es-AR" dirty="0"/>
              <a:t>energía. La presa es un elemento esencial y su forma depende principalmente de la orografía del terreno y del curso del agua donde se tiene que situar</a:t>
            </a:r>
            <a:r>
              <a:rPr lang="es-AR" dirty="0" smtClean="0"/>
              <a:t>.</a:t>
            </a:r>
            <a:r>
              <a:rPr lang="es-AR" dirty="0"/>
              <a:t> </a:t>
            </a:r>
            <a:endParaRPr lang="es-AR" dirty="0" smtClean="0"/>
          </a:p>
          <a:p>
            <a:r>
              <a:rPr lang="es-AR" dirty="0" smtClean="0"/>
              <a:t>Las centrales </a:t>
            </a:r>
            <a:r>
              <a:rPr lang="es-AR" dirty="0"/>
              <a:t>aprovechan la </a:t>
            </a:r>
            <a:r>
              <a:rPr lang="es-AR" dirty="0" smtClean="0"/>
              <a:t>energía potencia gravitatoria que </a:t>
            </a:r>
            <a:r>
              <a:rPr lang="es-AR" dirty="0"/>
              <a:t>posee la masa de agua de </a:t>
            </a:r>
            <a:r>
              <a:rPr lang="es-AR" dirty="0" smtClean="0"/>
              <a:t>un cauce natural</a:t>
            </a:r>
            <a:r>
              <a:rPr lang="es-AR" dirty="0"/>
              <a:t> en virtud de un desnivel</a:t>
            </a:r>
            <a:r>
              <a:rPr lang="es-AR" dirty="0" smtClean="0"/>
              <a:t>,. </a:t>
            </a:r>
            <a:r>
              <a:rPr lang="es-AR" dirty="0"/>
              <a:t>El agua en su caída </a:t>
            </a:r>
            <a:r>
              <a:rPr lang="es-AR" dirty="0" smtClean="0"/>
              <a:t>se </a:t>
            </a:r>
            <a:r>
              <a:rPr lang="es-AR" dirty="0"/>
              <a:t>hace pasar por una</a:t>
            </a:r>
            <a:r>
              <a:rPr lang="es-AR" sz="3100" dirty="0"/>
              <a:t> </a:t>
            </a:r>
            <a:r>
              <a:rPr lang="es-AR" sz="3100" dirty="0" smtClean="0"/>
              <a:t>turbina hidráulica</a:t>
            </a:r>
            <a:r>
              <a:rPr lang="es-AR" sz="3100" dirty="0"/>
              <a:t> la cual transmite la energía a un</a:t>
            </a:r>
            <a:r>
              <a:rPr lang="es-AR" dirty="0"/>
              <a:t> </a:t>
            </a:r>
            <a:r>
              <a:rPr lang="es-AR" sz="3100" dirty="0" smtClean="0"/>
              <a:t>generador</a:t>
            </a:r>
            <a:r>
              <a:rPr lang="es-AR" sz="3100" dirty="0"/>
              <a:t> donde se transforma </a:t>
            </a:r>
            <a:r>
              <a:rPr lang="es-AR" sz="3100" dirty="0" smtClean="0"/>
              <a:t>en energía eléctrica</a:t>
            </a:r>
            <a:r>
              <a:rPr lang="es-AR" dirty="0" smtClean="0"/>
              <a:t>.</a:t>
            </a:r>
            <a:endParaRPr lang="es-AR" sz="3100" dirty="0"/>
          </a:p>
        </p:txBody>
      </p:sp>
    </p:spTree>
    <p:extLst>
      <p:ext uri="{BB962C8B-B14F-4D97-AF65-F5344CB8AC3E}">
        <p14:creationId xmlns:p14="http://schemas.microsoft.com/office/powerpoint/2010/main" val="1414744804"/>
      </p:ext>
    </p:extLst>
  </p:cSld>
  <p:clrMapOvr>
    <a:masterClrMapping/>
  </p:clrMapOvr>
  <p:transition spd="slow">
    <p:whee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Características Principales</a:t>
            </a:r>
            <a:endParaRPr lang="es-AR" dirty="0"/>
          </a:p>
        </p:txBody>
      </p:sp>
      <p:sp>
        <p:nvSpPr>
          <p:cNvPr id="3" name="2 Marcador de contenido"/>
          <p:cNvSpPr>
            <a:spLocks noGrp="1"/>
          </p:cNvSpPr>
          <p:nvPr>
            <p:ph idx="1"/>
          </p:nvPr>
        </p:nvSpPr>
        <p:spPr>
          <a:xfrm>
            <a:off x="785786" y="1783560"/>
            <a:ext cx="7901014" cy="4381744"/>
          </a:xfrm>
        </p:spPr>
        <p:txBody>
          <a:bodyPr>
            <a:normAutofit/>
          </a:bodyPr>
          <a:lstStyle/>
          <a:p>
            <a:pPr lvl="0"/>
            <a:r>
              <a:rPr lang="es-AR" dirty="0" smtClean="0"/>
              <a:t>La </a:t>
            </a:r>
            <a:r>
              <a:rPr lang="es-AR" dirty="0" smtClean="0">
                <a:hlinkClick r:id="rId2" tooltip="Potencia eléctrica"/>
              </a:rPr>
              <a:t>potencia</a:t>
            </a:r>
            <a:r>
              <a:rPr lang="es-AR" dirty="0" smtClean="0"/>
              <a:t>, que es función del desnivel existente entre el nivel medio del embalse y el nivel medio de las aguas debajo de la central, y del caudal máximo turbinable, además de las características de la turbina y del generador.</a:t>
            </a:r>
            <a:endParaRPr lang="es-ES" dirty="0" smtClean="0"/>
          </a:p>
          <a:p>
            <a:pPr lvl="0"/>
            <a:r>
              <a:rPr lang="es-AR" dirty="0" smtClean="0"/>
              <a:t>La </a:t>
            </a:r>
            <a:r>
              <a:rPr lang="es-AR" dirty="0" smtClean="0">
                <a:hlinkClick r:id="rId3" tooltip="Energía (tecnología)"/>
              </a:rPr>
              <a:t>energía</a:t>
            </a:r>
            <a:r>
              <a:rPr lang="es-AR" dirty="0" smtClean="0"/>
              <a:t> garantizada en un lapso determinado, generalmente un año, que está en función del volumen útil del embalse, de la pluviometría anual y de la potencia instalada.</a:t>
            </a:r>
            <a:endParaRPr lang="es-ES" dirty="0" smtClean="0"/>
          </a:p>
          <a:p>
            <a:pPr>
              <a:buNone/>
            </a:pPr>
            <a:endParaRPr lang="es-AR" dirty="0"/>
          </a:p>
        </p:txBody>
      </p:sp>
    </p:spTree>
    <p:extLst>
      <p:ext uri="{BB962C8B-B14F-4D97-AF65-F5344CB8AC3E}">
        <p14:creationId xmlns:p14="http://schemas.microsoft.com/office/powerpoint/2010/main" val="1507447663"/>
      </p:ext>
    </p:extLst>
  </p:cSld>
  <p:clrMapOvr>
    <a:masterClrMapping/>
  </p:clrMapOvr>
  <p:transition spd="slow">
    <p:whee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Elementos</a:t>
            </a:r>
            <a:r>
              <a:rPr lang="es-AR" dirty="0" smtClean="0"/>
              <a:t> </a:t>
            </a:r>
            <a:r>
              <a:rPr lang="es-AR" dirty="0" smtClean="0"/>
              <a:t>de una Central Hidroeléctrica</a:t>
            </a:r>
            <a:endParaRPr lang="es-AR" dirty="0"/>
          </a:p>
        </p:txBody>
      </p:sp>
      <p:pic>
        <p:nvPicPr>
          <p:cNvPr id="4" name="3 Marcador de contenido" descr="11111101_813033162085471_391924564_n.gif"/>
          <p:cNvPicPr>
            <a:picLocks noGrp="1" noChangeAspect="1"/>
          </p:cNvPicPr>
          <p:nvPr>
            <p:ph idx="1"/>
          </p:nvPr>
        </p:nvPicPr>
        <p:blipFill>
          <a:blip r:embed="rId2" cstate="print"/>
          <a:stretch>
            <a:fillRect/>
          </a:stretch>
        </p:blipFill>
        <p:spPr>
          <a:xfrm>
            <a:off x="1300988" y="2000240"/>
            <a:ext cx="7004607" cy="4143403"/>
          </a:xfrm>
        </p:spPr>
      </p:pic>
    </p:spTree>
    <p:extLst>
      <p:ext uri="{BB962C8B-B14F-4D97-AF65-F5344CB8AC3E}">
        <p14:creationId xmlns:p14="http://schemas.microsoft.com/office/powerpoint/2010/main" val="2587066403"/>
      </p:ext>
    </p:extLst>
  </p:cSld>
  <p:clrMapOvr>
    <a:masterClrMapping/>
  </p:clrMapOvr>
  <p:transition spd="slow">
    <p:whee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1)Embalse</a:t>
            </a:r>
            <a:endParaRPr lang="es-AR" dirty="0"/>
          </a:p>
        </p:txBody>
      </p:sp>
      <p:sp>
        <p:nvSpPr>
          <p:cNvPr id="3" name="2 Marcador de contenido"/>
          <p:cNvSpPr>
            <a:spLocks noGrp="1"/>
          </p:cNvSpPr>
          <p:nvPr>
            <p:ph idx="1"/>
          </p:nvPr>
        </p:nvSpPr>
        <p:spPr>
          <a:xfrm>
            <a:off x="857224" y="1285860"/>
            <a:ext cx="7772400" cy="4572000"/>
          </a:xfrm>
        </p:spPr>
        <p:txBody>
          <a:bodyPr/>
          <a:lstStyle/>
          <a:p>
            <a:r>
              <a:rPr lang="es-AR" dirty="0" smtClean="0"/>
              <a:t>Es la acumulación de agua de la cual se genera la energía eléctrica. Está generalmente </a:t>
            </a:r>
            <a:r>
              <a:rPr lang="es-AR" dirty="0"/>
              <a:t>cerrando la boca de un </a:t>
            </a:r>
            <a:r>
              <a:rPr lang="es-AR" dirty="0" smtClean="0"/>
              <a:t>valle  </a:t>
            </a:r>
            <a:r>
              <a:rPr lang="es-AR" dirty="0"/>
              <a:t>mediante un dique o presa, que retiene las aguas de un río o de la </a:t>
            </a:r>
            <a:r>
              <a:rPr lang="es-AR" dirty="0" smtClean="0"/>
              <a:t>lluvia.</a:t>
            </a:r>
          </a:p>
          <a:p>
            <a:endParaRPr lang="es-AR" dirty="0"/>
          </a:p>
        </p:txBody>
      </p:sp>
      <p:pic>
        <p:nvPicPr>
          <p:cNvPr id="4" name="3 Imagen" descr="embalse.jpg"/>
          <p:cNvPicPr>
            <a:picLocks noChangeAspect="1"/>
          </p:cNvPicPr>
          <p:nvPr/>
        </p:nvPicPr>
        <p:blipFill>
          <a:blip r:embed="rId2" cstate="print"/>
          <a:stretch>
            <a:fillRect/>
          </a:stretch>
        </p:blipFill>
        <p:spPr>
          <a:xfrm>
            <a:off x="2285984" y="3857628"/>
            <a:ext cx="4572032" cy="2634671"/>
          </a:xfrm>
          <a:prstGeom prst="rect">
            <a:avLst/>
          </a:prstGeom>
        </p:spPr>
      </p:pic>
    </p:spTree>
    <p:extLst>
      <p:ext uri="{BB962C8B-B14F-4D97-AF65-F5344CB8AC3E}">
        <p14:creationId xmlns:p14="http://schemas.microsoft.com/office/powerpoint/2010/main" val="2848824190"/>
      </p:ext>
    </p:extLst>
  </p:cSld>
  <p:clrMapOvr>
    <a:masterClrMapping/>
  </p:clrMapOvr>
  <p:transition spd="slow">
    <p:whee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2) Presa</a:t>
            </a:r>
            <a:endParaRPr lang="es-AR" dirty="0"/>
          </a:p>
        </p:txBody>
      </p:sp>
      <p:sp>
        <p:nvSpPr>
          <p:cNvPr id="3" name="2 Marcador de contenido"/>
          <p:cNvSpPr>
            <a:spLocks noGrp="1"/>
          </p:cNvSpPr>
          <p:nvPr>
            <p:ph idx="1"/>
          </p:nvPr>
        </p:nvSpPr>
        <p:spPr>
          <a:xfrm>
            <a:off x="785786" y="1571612"/>
            <a:ext cx="7772400" cy="4572000"/>
          </a:xfrm>
        </p:spPr>
        <p:txBody>
          <a:bodyPr/>
          <a:lstStyle/>
          <a:p>
            <a:r>
              <a:rPr lang="es-AR" dirty="0" smtClean="0"/>
              <a:t>Es una barrera fabricada generalmente de piedra u hormigón. Tiene como finalidad embalsar el agua en el cauce. </a:t>
            </a:r>
          </a:p>
          <a:p>
            <a:endParaRPr lang="es-AR" dirty="0"/>
          </a:p>
        </p:txBody>
      </p:sp>
      <p:pic>
        <p:nvPicPr>
          <p:cNvPr id="4" name="3 Imagen" descr="presa.jpg"/>
          <p:cNvPicPr>
            <a:picLocks noChangeAspect="1"/>
          </p:cNvPicPr>
          <p:nvPr/>
        </p:nvPicPr>
        <p:blipFill>
          <a:blip r:embed="rId2" cstate="print"/>
          <a:stretch>
            <a:fillRect/>
          </a:stretch>
        </p:blipFill>
        <p:spPr>
          <a:xfrm>
            <a:off x="2143108" y="3214686"/>
            <a:ext cx="5072098" cy="3375446"/>
          </a:xfrm>
          <a:prstGeom prst="rect">
            <a:avLst/>
          </a:prstGeom>
        </p:spPr>
      </p:pic>
    </p:spTree>
    <p:extLst>
      <p:ext uri="{BB962C8B-B14F-4D97-AF65-F5344CB8AC3E}">
        <p14:creationId xmlns:p14="http://schemas.microsoft.com/office/powerpoint/2010/main" val="2517415401"/>
      </p:ext>
    </p:extLst>
  </p:cSld>
  <p:clrMapOvr>
    <a:masterClrMapping/>
  </p:clrMapOvr>
  <p:transition spd="slow">
    <p:whee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3)Rejas Filtradoras</a:t>
            </a:r>
            <a:br>
              <a:rPr lang="es-AR" dirty="0" smtClean="0"/>
            </a:br>
            <a:endParaRPr lang="es-AR" dirty="0"/>
          </a:p>
        </p:txBody>
      </p:sp>
      <p:sp>
        <p:nvSpPr>
          <p:cNvPr id="3" name="2 Marcador de contenido"/>
          <p:cNvSpPr>
            <a:spLocks noGrp="1"/>
          </p:cNvSpPr>
          <p:nvPr>
            <p:ph idx="1"/>
          </p:nvPr>
        </p:nvSpPr>
        <p:spPr/>
        <p:txBody>
          <a:bodyPr/>
          <a:lstStyle/>
          <a:p>
            <a:r>
              <a:rPr lang="es-AR" dirty="0" smtClean="0"/>
              <a:t>Impiden que pasen materiales que puedan dañar las turbinas, como piedras.</a:t>
            </a:r>
          </a:p>
          <a:p>
            <a:endParaRPr lang="es-AR" dirty="0"/>
          </a:p>
        </p:txBody>
      </p:sp>
      <p:pic>
        <p:nvPicPr>
          <p:cNvPr id="4" name="3 Imagen" descr="rejas de mierda.JPG"/>
          <p:cNvPicPr>
            <a:picLocks noChangeAspect="1"/>
          </p:cNvPicPr>
          <p:nvPr/>
        </p:nvPicPr>
        <p:blipFill>
          <a:blip r:embed="rId2" cstate="print"/>
          <a:stretch>
            <a:fillRect/>
          </a:stretch>
        </p:blipFill>
        <p:spPr>
          <a:xfrm>
            <a:off x="2000232" y="3000372"/>
            <a:ext cx="5715040" cy="3214710"/>
          </a:xfrm>
          <a:prstGeom prst="rect">
            <a:avLst/>
          </a:prstGeom>
        </p:spPr>
      </p:pic>
    </p:spTree>
    <p:extLst>
      <p:ext uri="{BB962C8B-B14F-4D97-AF65-F5344CB8AC3E}">
        <p14:creationId xmlns:p14="http://schemas.microsoft.com/office/powerpoint/2010/main" val="61608656"/>
      </p:ext>
    </p:extLst>
  </p:cSld>
  <p:clrMapOvr>
    <a:masterClrMapping/>
  </p:clrMapOvr>
  <p:transition spd="slow">
    <p:whee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4) Tubería Forzada</a:t>
            </a:r>
            <a:endParaRPr lang="es-AR" dirty="0"/>
          </a:p>
        </p:txBody>
      </p:sp>
      <p:sp>
        <p:nvSpPr>
          <p:cNvPr id="3" name="2 Marcador de contenido"/>
          <p:cNvSpPr>
            <a:spLocks noGrp="1"/>
          </p:cNvSpPr>
          <p:nvPr>
            <p:ph idx="1"/>
          </p:nvPr>
        </p:nvSpPr>
        <p:spPr/>
        <p:txBody>
          <a:bodyPr/>
          <a:lstStyle/>
          <a:p>
            <a:r>
              <a:rPr lang="es-AR" dirty="0" smtClean="0"/>
              <a:t>Es </a:t>
            </a:r>
            <a:r>
              <a:rPr lang="es-AR" dirty="0"/>
              <a:t>la tubería que lleva el agua </a:t>
            </a:r>
            <a:r>
              <a:rPr lang="es-AR" dirty="0" smtClean="0"/>
              <a:t>a presión</a:t>
            </a:r>
            <a:r>
              <a:rPr lang="es-AR" dirty="0"/>
              <a:t> desde el canal o el </a:t>
            </a:r>
            <a:r>
              <a:rPr lang="es-AR" dirty="0" smtClean="0"/>
              <a:t>embalse</a:t>
            </a:r>
            <a:r>
              <a:rPr lang="es-AR" dirty="0"/>
              <a:t> hasta la entrada de la </a:t>
            </a:r>
            <a:r>
              <a:rPr lang="es-AR" dirty="0" smtClean="0"/>
              <a:t>turbina.</a:t>
            </a:r>
            <a:endParaRPr lang="es-AR" dirty="0"/>
          </a:p>
        </p:txBody>
      </p:sp>
      <p:pic>
        <p:nvPicPr>
          <p:cNvPr id="4" name="3 Imagen" descr="toma-de-agua-tuberia-forzada.jpg"/>
          <p:cNvPicPr>
            <a:picLocks noChangeAspect="1"/>
          </p:cNvPicPr>
          <p:nvPr/>
        </p:nvPicPr>
        <p:blipFill>
          <a:blip r:embed="rId2" cstate="print"/>
          <a:stretch>
            <a:fillRect/>
          </a:stretch>
        </p:blipFill>
        <p:spPr>
          <a:xfrm>
            <a:off x="2857488" y="3214686"/>
            <a:ext cx="3857652" cy="3267075"/>
          </a:xfrm>
          <a:prstGeom prst="rect">
            <a:avLst/>
          </a:prstGeom>
        </p:spPr>
      </p:pic>
    </p:spTree>
    <p:extLst>
      <p:ext uri="{BB962C8B-B14F-4D97-AF65-F5344CB8AC3E}">
        <p14:creationId xmlns:p14="http://schemas.microsoft.com/office/powerpoint/2010/main" val="3668827499"/>
      </p:ext>
    </p:extLst>
  </p:cSld>
  <p:clrMapOvr>
    <a:masterClrMapping/>
  </p:clrMapOvr>
  <p:transition spd="slow">
    <p:whee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sz="3200" dirty="0" smtClean="0"/>
              <a:t>5, 6 y 7) Turbina Hidráulica y Eje</a:t>
            </a:r>
            <a:r>
              <a:rPr lang="es-AR" sz="3600" dirty="0" smtClean="0"/>
              <a:t/>
            </a:r>
            <a:br>
              <a:rPr lang="es-AR" sz="3600" dirty="0" smtClean="0"/>
            </a:br>
            <a:r>
              <a:rPr lang="es-AR" sz="3600" dirty="0" smtClean="0"/>
              <a:t/>
            </a:r>
            <a:br>
              <a:rPr lang="es-AR" sz="3600" dirty="0" smtClean="0"/>
            </a:br>
            <a:r>
              <a:rPr lang="es-AR" sz="3200" dirty="0" smtClean="0"/>
              <a:t>Aprovecha </a:t>
            </a:r>
            <a:r>
              <a:rPr lang="es-AR" sz="3200" dirty="0"/>
              <a:t>la energía cinética </a:t>
            </a:r>
            <a:r>
              <a:rPr lang="es-AR" sz="3200" dirty="0" smtClean="0"/>
              <a:t>del agua, que pasa a través de los álabes, para </a:t>
            </a:r>
            <a:r>
              <a:rPr lang="es-AR" sz="3200" dirty="0"/>
              <a:t>producir un movimiento de </a:t>
            </a:r>
            <a:r>
              <a:rPr lang="es-AR" sz="3200" dirty="0" smtClean="0"/>
              <a:t>rotación. La energía generada es transferida por el rotor a través del eje.</a:t>
            </a:r>
            <a:endParaRPr lang="es-AR" sz="4800" dirty="0"/>
          </a:p>
        </p:txBody>
      </p:sp>
    </p:spTree>
    <p:extLst>
      <p:ext uri="{BB962C8B-B14F-4D97-AF65-F5344CB8AC3E}">
        <p14:creationId xmlns:p14="http://schemas.microsoft.com/office/powerpoint/2010/main" val="553641845"/>
      </p:ext>
    </p:extLst>
  </p:cSld>
  <p:clrMapOvr>
    <a:masterClrMapping/>
  </p:clrMapOvr>
  <p:transition spd="slow">
    <p:whee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75656" y="1844824"/>
            <a:ext cx="6651700" cy="3888432"/>
          </a:xfrm>
        </p:spPr>
      </p:pic>
    </p:spTree>
    <p:extLst>
      <p:ext uri="{BB962C8B-B14F-4D97-AF65-F5344CB8AC3E}">
        <p14:creationId xmlns:p14="http://schemas.microsoft.com/office/powerpoint/2010/main" val="2539170867"/>
      </p:ext>
    </p:extLst>
  </p:cSld>
  <p:clrMapOvr>
    <a:masterClrMapping/>
  </p:clrMapOvr>
  <p:transition spd="slow">
    <p:whee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8) Generador Eléctrico</a:t>
            </a:r>
            <a:endParaRPr lang="es-AR" dirty="0"/>
          </a:p>
        </p:txBody>
      </p:sp>
      <p:sp>
        <p:nvSpPr>
          <p:cNvPr id="3" name="2 Marcador de contenido"/>
          <p:cNvSpPr>
            <a:spLocks noGrp="1"/>
          </p:cNvSpPr>
          <p:nvPr>
            <p:ph idx="1"/>
          </p:nvPr>
        </p:nvSpPr>
        <p:spPr>
          <a:xfrm>
            <a:off x="928662" y="1500174"/>
            <a:ext cx="7772400" cy="4572000"/>
          </a:xfrm>
        </p:spPr>
        <p:txBody>
          <a:bodyPr/>
          <a:lstStyle/>
          <a:p>
            <a:r>
              <a:rPr lang="es-AR" dirty="0" smtClean="0"/>
              <a:t>La energía proveniente del rotor de la turbina hace girar al eje que mueve un generador eléctrico, y se genera la corriente eléctrica. </a:t>
            </a:r>
          </a:p>
          <a:p>
            <a:endParaRPr lang="es-AR" dirty="0"/>
          </a:p>
        </p:txBody>
      </p:sp>
      <p:pic>
        <p:nvPicPr>
          <p:cNvPr id="6" name="5 Imagen" descr="turbina y generador.jpg"/>
          <p:cNvPicPr>
            <a:picLocks noChangeAspect="1"/>
          </p:cNvPicPr>
          <p:nvPr/>
        </p:nvPicPr>
        <p:blipFill>
          <a:blip r:embed="rId2" cstate="print"/>
          <a:stretch>
            <a:fillRect/>
          </a:stretch>
        </p:blipFill>
        <p:spPr>
          <a:xfrm>
            <a:off x="2071670" y="3071810"/>
            <a:ext cx="4786346" cy="3462271"/>
          </a:xfrm>
          <a:prstGeom prst="rect">
            <a:avLst/>
          </a:prstGeom>
        </p:spPr>
      </p:pic>
    </p:spTree>
    <p:extLst>
      <p:ext uri="{BB962C8B-B14F-4D97-AF65-F5344CB8AC3E}">
        <p14:creationId xmlns:p14="http://schemas.microsoft.com/office/powerpoint/2010/main" val="1002778177"/>
      </p:ext>
    </p:extLst>
  </p:cSld>
  <p:clrMapOvr>
    <a:masterClrMapping/>
  </p:clrMapOvr>
  <p:transition spd="slow">
    <p:whee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Conexión de generador y Turbina</a:t>
            </a:r>
            <a:endParaRPr lang="es-ES" dirty="0"/>
          </a:p>
        </p:txBody>
      </p:sp>
      <p:pic>
        <p:nvPicPr>
          <p:cNvPr id="4" name="3 Marcador de contenido" descr="generador.jpg"/>
          <p:cNvPicPr>
            <a:picLocks noGrp="1" noChangeAspect="1"/>
          </p:cNvPicPr>
          <p:nvPr>
            <p:ph idx="1"/>
          </p:nvPr>
        </p:nvPicPr>
        <p:blipFill>
          <a:blip r:embed="rId2" cstate="print"/>
          <a:stretch>
            <a:fillRect/>
          </a:stretch>
        </p:blipFill>
        <p:spPr>
          <a:xfrm>
            <a:off x="2214546" y="1898065"/>
            <a:ext cx="5214974" cy="4245579"/>
          </a:xfrm>
        </p:spPr>
      </p:pic>
    </p:spTree>
  </p:cSld>
  <p:clrMapOvr>
    <a:masterClrMapping/>
  </p:clrMapOvr>
  <p:transition spd="slow">
    <p:whee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9) Transformadores</a:t>
            </a:r>
            <a:endParaRPr lang="es-AR" dirty="0"/>
          </a:p>
        </p:txBody>
      </p:sp>
      <p:sp>
        <p:nvSpPr>
          <p:cNvPr id="3" name="2 Marcador de contenido"/>
          <p:cNvSpPr>
            <a:spLocks noGrp="1"/>
          </p:cNvSpPr>
          <p:nvPr>
            <p:ph idx="1"/>
          </p:nvPr>
        </p:nvSpPr>
        <p:spPr>
          <a:xfrm>
            <a:off x="857224" y="1357298"/>
            <a:ext cx="7772400" cy="4572000"/>
          </a:xfrm>
        </p:spPr>
        <p:txBody>
          <a:bodyPr/>
          <a:lstStyle/>
          <a:p>
            <a:r>
              <a:rPr lang="es-AR" dirty="0" smtClean="0"/>
              <a:t>Transforman la energía generada aumentando su  nivel de tensión.</a:t>
            </a:r>
          </a:p>
          <a:p>
            <a:endParaRPr lang="es-AR" dirty="0"/>
          </a:p>
        </p:txBody>
      </p:sp>
      <p:pic>
        <p:nvPicPr>
          <p:cNvPr id="5" name="4 Imagen" descr="transformador t5-20120203-135348.JPG"/>
          <p:cNvPicPr>
            <a:picLocks noChangeAspect="1"/>
          </p:cNvPicPr>
          <p:nvPr/>
        </p:nvPicPr>
        <p:blipFill>
          <a:blip r:embed="rId2" cstate="print"/>
          <a:stretch>
            <a:fillRect/>
          </a:stretch>
        </p:blipFill>
        <p:spPr>
          <a:xfrm>
            <a:off x="1785918" y="2428868"/>
            <a:ext cx="5524492" cy="4143369"/>
          </a:xfrm>
          <a:prstGeom prst="rect">
            <a:avLst/>
          </a:prstGeom>
        </p:spPr>
      </p:pic>
    </p:spTree>
    <p:extLst>
      <p:ext uri="{BB962C8B-B14F-4D97-AF65-F5344CB8AC3E}">
        <p14:creationId xmlns:p14="http://schemas.microsoft.com/office/powerpoint/2010/main" val="3117670627"/>
      </p:ext>
    </p:extLst>
  </p:cSld>
  <p:clrMapOvr>
    <a:masterClrMapping/>
  </p:clrMapOvr>
  <p:transition spd="slow">
    <p:whee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Marcador de contenido" descr="esuqema de transormador.jpg"/>
          <p:cNvPicPr>
            <a:picLocks noGrp="1" noChangeAspect="1"/>
          </p:cNvPicPr>
          <p:nvPr>
            <p:ph idx="1"/>
          </p:nvPr>
        </p:nvPicPr>
        <p:blipFill>
          <a:blip r:embed="rId2" cstate="print"/>
          <a:stretch>
            <a:fillRect/>
          </a:stretch>
        </p:blipFill>
        <p:spPr>
          <a:xfrm>
            <a:off x="928662" y="1357298"/>
            <a:ext cx="7564385" cy="4500594"/>
          </a:xfrm>
        </p:spPr>
      </p:pic>
    </p:spTree>
  </p:cSld>
  <p:clrMapOvr>
    <a:masterClrMapping/>
  </p:clrMapOvr>
  <p:transition spd="slow">
    <p:whee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10) Líneas de transporte de energía eléctrica</a:t>
            </a:r>
            <a:endParaRPr lang="es-AR" dirty="0"/>
          </a:p>
        </p:txBody>
      </p:sp>
      <p:sp>
        <p:nvSpPr>
          <p:cNvPr id="3" name="2 Marcador de contenido"/>
          <p:cNvSpPr>
            <a:spLocks noGrp="1"/>
          </p:cNvSpPr>
          <p:nvPr>
            <p:ph idx="1"/>
          </p:nvPr>
        </p:nvSpPr>
        <p:spPr>
          <a:xfrm>
            <a:off x="928662" y="2143116"/>
            <a:ext cx="7772400" cy="4286248"/>
          </a:xfrm>
        </p:spPr>
        <p:txBody>
          <a:bodyPr>
            <a:normAutofit fontScale="92500" lnSpcReduction="10000"/>
          </a:bodyPr>
          <a:lstStyle/>
          <a:p>
            <a:r>
              <a:rPr lang="es-ES" dirty="0" smtClean="0"/>
              <a:t>Es el medio físico mediante el cual se realiza la transmisión de la energía eléctrica a grandes distancias.</a:t>
            </a:r>
          </a:p>
          <a:p>
            <a:r>
              <a:rPr lang="es-ES" dirty="0" smtClean="0"/>
              <a:t> Está constituida tanto por el elemento conductor, usualmente cables de acero, cobre o aluminio, como por sus elementos de soporte, las torres de alta tensión. </a:t>
            </a:r>
          </a:p>
          <a:p>
            <a:r>
              <a:rPr lang="es-ES" dirty="0" smtClean="0"/>
              <a:t>Para el transporte,  los niveles de energía eléctrica producidos deben ser transformados, elevándose su nivel de tensión. </a:t>
            </a:r>
            <a:endParaRPr lang="es-AR" dirty="0"/>
          </a:p>
        </p:txBody>
      </p:sp>
    </p:spTree>
    <p:extLst>
      <p:ext uri="{BB962C8B-B14F-4D97-AF65-F5344CB8AC3E}">
        <p14:creationId xmlns:p14="http://schemas.microsoft.com/office/powerpoint/2010/main" val="2748365164"/>
      </p:ext>
    </p:extLst>
  </p:cSld>
  <p:clrMapOvr>
    <a:masterClrMapping/>
  </p:clrMapOvr>
  <p:transition spd="slow">
    <p:whee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300px-Redelectrica2.png"/>
          <p:cNvPicPr>
            <a:picLocks noGrp="1" noChangeAspect="1"/>
          </p:cNvPicPr>
          <p:nvPr>
            <p:ph idx="1"/>
          </p:nvPr>
        </p:nvPicPr>
        <p:blipFill>
          <a:blip r:embed="rId2" cstate="print"/>
          <a:stretch>
            <a:fillRect/>
          </a:stretch>
        </p:blipFill>
        <p:spPr>
          <a:xfrm>
            <a:off x="785786" y="1428736"/>
            <a:ext cx="8018551" cy="3929090"/>
          </a:xfrm>
        </p:spPr>
      </p:pic>
    </p:spTree>
    <p:extLst>
      <p:ext uri="{BB962C8B-B14F-4D97-AF65-F5344CB8AC3E}">
        <p14:creationId xmlns:p14="http://schemas.microsoft.com/office/powerpoint/2010/main" val="785896387"/>
      </p:ext>
    </p:extLst>
  </p:cSld>
  <p:clrMapOvr>
    <a:masterClrMapping/>
  </p:clrMapOvr>
  <p:transition spd="slow">
    <p:whee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¿Cómo funciona una central hidroeléctrica?</a:t>
            </a:r>
            <a:endParaRPr lang="es-ES" dirty="0"/>
          </a:p>
        </p:txBody>
      </p:sp>
      <p:sp>
        <p:nvSpPr>
          <p:cNvPr id="3" name="2 Marcador de contenido"/>
          <p:cNvSpPr>
            <a:spLocks noGrp="1"/>
          </p:cNvSpPr>
          <p:nvPr>
            <p:ph idx="1"/>
          </p:nvPr>
        </p:nvSpPr>
        <p:spPr/>
        <p:txBody>
          <a:bodyPr>
            <a:normAutofit/>
          </a:bodyPr>
          <a:lstStyle/>
          <a:p>
            <a:r>
              <a:rPr lang="es-AR" dirty="0" smtClean="0"/>
              <a:t>El agua embalsada gracias a una presa es impulsada a través de una tubería forzada, entrando de este modo en las turbinas hidráulicas a gran velocidad, provocando un movimiento de rotación que produce energía mecánica. El movimiento de rotación hace girar un eje conectado a un generador eléctrico que transforma la energía mecánica  en energía eléctrica. </a:t>
            </a:r>
            <a:endParaRPr lang="es-ES" dirty="0" smtClean="0"/>
          </a:p>
          <a:p>
            <a:endParaRPr lang="es-ES" dirty="0"/>
          </a:p>
        </p:txBody>
      </p:sp>
    </p:spTree>
  </p:cSld>
  <p:clrMapOvr>
    <a:masterClrMapping/>
  </p:clrMapOvr>
  <p:transition spd="slow">
    <p:whee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Historia de la </a:t>
            </a:r>
            <a:r>
              <a:rPr lang="es-AR" dirty="0" smtClean="0"/>
              <a:t>energía-central </a:t>
            </a:r>
            <a:r>
              <a:rPr lang="es-AR" dirty="0" smtClean="0"/>
              <a:t>Hidroeléctrica</a:t>
            </a:r>
            <a:endParaRPr lang="es-AR" dirty="0"/>
          </a:p>
        </p:txBody>
      </p:sp>
      <p:sp>
        <p:nvSpPr>
          <p:cNvPr id="3" name="2 Marcador de contenido"/>
          <p:cNvSpPr>
            <a:spLocks noGrp="1"/>
          </p:cNvSpPr>
          <p:nvPr>
            <p:ph idx="1"/>
          </p:nvPr>
        </p:nvSpPr>
        <p:spPr/>
        <p:txBody>
          <a:bodyPr>
            <a:normAutofit fontScale="92500"/>
          </a:bodyPr>
          <a:lstStyle/>
          <a:p>
            <a:r>
              <a:rPr lang="es-AR" dirty="0" smtClean="0"/>
              <a:t>A finales del siglo XIX, la energía hidroeléctrica se convirtió en una fuente para generar electricidad.</a:t>
            </a:r>
          </a:p>
          <a:p>
            <a:r>
              <a:rPr lang="es-AR" dirty="0" smtClean="0"/>
              <a:t> La primera central hidroeléctrica se construyó en las Cataratas del Niágara en 1879. En 1881, las farolas de la ciudad de Niágara funcionaban mediante energía hidroeléctrica. En 1882, la primera central hidroeléctrica del mundo comenzó a funcionar en Estados Unidos en Appleton, Wisconsin.</a:t>
            </a:r>
            <a:endParaRPr lang="es-ES" dirty="0" smtClean="0"/>
          </a:p>
          <a:p>
            <a:endParaRPr lang="es-AR" dirty="0"/>
          </a:p>
        </p:txBody>
      </p:sp>
    </p:spTree>
    <p:extLst>
      <p:ext uri="{BB962C8B-B14F-4D97-AF65-F5344CB8AC3E}">
        <p14:creationId xmlns:p14="http://schemas.microsoft.com/office/powerpoint/2010/main" val="1828656471"/>
      </p:ext>
    </p:extLst>
  </p:cSld>
  <p:clrMapOvr>
    <a:masterClrMapping/>
  </p:clrMapOvr>
  <p:transition spd="slow">
    <p:whee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00100" y="2714620"/>
            <a:ext cx="7772400" cy="914400"/>
          </a:xfrm>
        </p:spPr>
        <p:txBody>
          <a:bodyPr/>
          <a:lstStyle/>
          <a:p>
            <a:r>
              <a:rPr lang="es-AR" dirty="0" smtClean="0"/>
              <a:t>Central Hidroeléctrica mas grande del mundo</a:t>
            </a:r>
            <a:endParaRPr lang="es-AR" dirty="0"/>
          </a:p>
        </p:txBody>
      </p:sp>
    </p:spTree>
    <p:extLst>
      <p:ext uri="{BB962C8B-B14F-4D97-AF65-F5344CB8AC3E}">
        <p14:creationId xmlns:p14="http://schemas.microsoft.com/office/powerpoint/2010/main" val="3903873893"/>
      </p:ext>
    </p:extLst>
  </p:cSld>
  <p:clrMapOvr>
    <a:masterClrMapping/>
  </p:clrMapOvr>
  <p:transition spd="slow">
    <p:whee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28662" y="1428736"/>
            <a:ext cx="7772400" cy="4572000"/>
          </a:xfrm>
        </p:spPr>
        <p:txBody>
          <a:bodyPr/>
          <a:lstStyle/>
          <a:p>
            <a:r>
              <a:rPr lang="es-AR" dirty="0" smtClean="0"/>
              <a:t>La </a:t>
            </a:r>
            <a:r>
              <a:rPr lang="es-AR" b="1" dirty="0" smtClean="0"/>
              <a:t>presa de las Tres Gargantas</a:t>
            </a:r>
            <a:r>
              <a:rPr lang="es-AR" dirty="0" smtClean="0"/>
              <a:t> es una planta hidroeléctrica situada en el curso del río Yangtsé en China. Es la planta hidroeléctrica más grande del mundo, superando holgadamente a la de </a:t>
            </a:r>
            <a:r>
              <a:rPr lang="es-AR" dirty="0" err="1" smtClean="0"/>
              <a:t>Itaipú</a:t>
            </a:r>
            <a:r>
              <a:rPr lang="es-AR" dirty="0" smtClean="0"/>
              <a:t> sobre el río Paraná (la cual quedó relegada al segundo lugar) y a la del embalse de </a:t>
            </a:r>
            <a:r>
              <a:rPr lang="es-AR" dirty="0" err="1" smtClean="0"/>
              <a:t>Guri</a:t>
            </a:r>
            <a:r>
              <a:rPr lang="es-AR" dirty="0" smtClean="0"/>
              <a:t>, en Venezuela (en tercer lugar).</a:t>
            </a:r>
            <a:endParaRPr lang="es-ES" dirty="0"/>
          </a:p>
        </p:txBody>
      </p:sp>
    </p:spTree>
    <p:extLst>
      <p:ext uri="{BB962C8B-B14F-4D97-AF65-F5344CB8AC3E}">
        <p14:creationId xmlns:p14="http://schemas.microsoft.com/office/powerpoint/2010/main" val="784458785"/>
      </p:ext>
    </p:extLst>
  </p:cSld>
  <p:clrMapOvr>
    <a:masterClrMapping/>
  </p:clrMapOvr>
  <p:transition spd="slow">
    <p:whee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Presa de las Tres Gargantas</a:t>
            </a:r>
            <a:endParaRPr lang="es-ES" dirty="0"/>
          </a:p>
        </p:txBody>
      </p:sp>
      <p:sp>
        <p:nvSpPr>
          <p:cNvPr id="3" name="2 Marcador de contenido"/>
          <p:cNvSpPr>
            <a:spLocks noGrp="1"/>
          </p:cNvSpPr>
          <p:nvPr>
            <p:ph idx="1"/>
          </p:nvPr>
        </p:nvSpPr>
        <p:spPr/>
        <p:txBody>
          <a:bodyPr/>
          <a:lstStyle/>
          <a:p>
            <a:r>
              <a:rPr lang="es-AR" dirty="0" smtClean="0"/>
              <a:t>La construcción de la presa comenzó el 15 de diciembre de 1994, y se estimó que se prolongaría a lo largo de 17 años. El 9 de noviembre de 2001 se logró abrir el curso del río y en 2003 comenzó a operar el primer grupo de generadores. A partir de 2004 se instalaron un total de 4 grupos de generadores por año hasta completar la obra.</a:t>
            </a:r>
            <a:endParaRPr lang="es-ES" dirty="0" smtClean="0"/>
          </a:p>
          <a:p>
            <a:endParaRPr lang="es-ES" dirty="0"/>
          </a:p>
        </p:txBody>
      </p:sp>
    </p:spTree>
  </p:cSld>
  <p:clrMapOvr>
    <a:masterClrMapping/>
  </p:clrMapOvr>
  <p:transition spd="slow">
    <p:whee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28662" y="1071546"/>
            <a:ext cx="7772400" cy="4572000"/>
          </a:xfrm>
        </p:spPr>
        <p:txBody>
          <a:bodyPr/>
          <a:lstStyle/>
          <a:p>
            <a:r>
              <a:rPr lang="es-AR" dirty="0" smtClean="0"/>
              <a:t>La presa se levanta a orillas de la ciudad de </a:t>
            </a:r>
            <a:r>
              <a:rPr lang="es-AR" dirty="0" err="1" smtClean="0"/>
              <a:t>Yichang</a:t>
            </a:r>
            <a:r>
              <a:rPr lang="es-AR" dirty="0" smtClean="0"/>
              <a:t>, en el centro de China. </a:t>
            </a:r>
          </a:p>
          <a:p>
            <a:r>
              <a:rPr lang="es-AR" dirty="0" smtClean="0"/>
              <a:t>El futuro embalse llevará el nombre de "</a:t>
            </a:r>
            <a:r>
              <a:rPr lang="es-AR" dirty="0" err="1" smtClean="0"/>
              <a:t>Gorotkia</a:t>
            </a:r>
            <a:r>
              <a:rPr lang="es-AR" dirty="0" smtClean="0"/>
              <a:t>", y podrá almacenar 39.300 hm</a:t>
            </a:r>
            <a:r>
              <a:rPr lang="es-AR" baseline="30000" dirty="0" smtClean="0"/>
              <a:t>3</a:t>
            </a:r>
            <a:r>
              <a:rPr lang="es-AR" dirty="0" smtClean="0"/>
              <a:t>. </a:t>
            </a:r>
          </a:p>
          <a:p>
            <a:r>
              <a:rPr lang="es-AR" dirty="0" smtClean="0"/>
              <a:t>Contará con 32 turbinas de 700 MW cada una, 14 instaladas en el lado norte de la presa, 12 en el lado sur y seis más subterráneas, totalizando una potencia de 24 000 MW.</a:t>
            </a:r>
            <a:endParaRPr lang="es-ES" dirty="0" smtClean="0"/>
          </a:p>
          <a:p>
            <a:endParaRPr lang="es-AR" dirty="0"/>
          </a:p>
        </p:txBody>
      </p:sp>
    </p:spTree>
    <p:extLst>
      <p:ext uri="{BB962C8B-B14F-4D97-AF65-F5344CB8AC3E}">
        <p14:creationId xmlns:p14="http://schemas.microsoft.com/office/powerpoint/2010/main" val="4250903280"/>
      </p:ext>
    </p:extLst>
  </p:cSld>
  <p:clrMapOvr>
    <a:masterClrMapping/>
  </p:clrMapOvr>
  <p:transition spd="slow">
    <p:whee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lstStyle/>
          <a:p>
            <a:r>
              <a:rPr lang="es-AR" b="1" dirty="0" smtClean="0"/>
              <a:t>Presa de las Tres Gargantas</a:t>
            </a:r>
            <a:endParaRPr lang="es-ES" dirty="0"/>
          </a:p>
        </p:txBody>
      </p:sp>
      <p:pic>
        <p:nvPicPr>
          <p:cNvPr id="5" name="4 Marcador de contenido" descr="http://www.revistafragua.net/wp-content/uploads/2013/03/presa-tres-gargantas.jpg"/>
          <p:cNvPicPr>
            <a:picLocks noGrp="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465138" y="2717975"/>
            <a:ext cx="4038600" cy="2630138"/>
          </a:xfrm>
          <a:prstGeom prst="rect">
            <a:avLst/>
          </a:prstGeom>
          <a:noFill/>
          <a:ln>
            <a:noFill/>
          </a:ln>
        </p:spPr>
      </p:pic>
      <p:pic>
        <p:nvPicPr>
          <p:cNvPr id="6" name="5 Marcador de contenido" descr="ThreeGorgesDam-China2009.jpg"/>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5000628" y="2500306"/>
            <a:ext cx="3357586" cy="3000396"/>
          </a:xfrm>
          <a:prstGeom prst="rect">
            <a:avLst/>
          </a:prstGeom>
          <a:noFill/>
          <a:ln>
            <a:noFill/>
          </a:ln>
        </p:spPr>
      </p:pic>
    </p:spTree>
  </p:cSld>
  <p:clrMapOvr>
    <a:masterClrMapping/>
  </p:clrMapOvr>
  <p:transition spd="slow">
    <p:whee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dirty="0" smtClean="0"/>
              <a:t>¿Cómo llega la electricidad a nuestras casas?</a:t>
            </a:r>
            <a:endParaRPr lang="es-ES" sz="2800" dirty="0"/>
          </a:p>
        </p:txBody>
      </p:sp>
      <p:sp>
        <p:nvSpPr>
          <p:cNvPr id="3" name="2 Marcador de contenido"/>
          <p:cNvSpPr>
            <a:spLocks noGrp="1"/>
          </p:cNvSpPr>
          <p:nvPr>
            <p:ph idx="1"/>
          </p:nvPr>
        </p:nvSpPr>
        <p:spPr>
          <a:xfrm>
            <a:off x="914400" y="1785926"/>
            <a:ext cx="7772400" cy="4714908"/>
          </a:xfrm>
        </p:spPr>
        <p:txBody>
          <a:bodyPr>
            <a:normAutofit fontScale="62500" lnSpcReduction="20000"/>
          </a:bodyPr>
          <a:lstStyle/>
          <a:p>
            <a:r>
              <a:rPr lang="es-MX" dirty="0" smtClean="0"/>
              <a:t>Primero comienza en una Central Hidroeléctrica, se aprovecha la caída de agua desde muy alto, esta que mueve turbinas, a su vez, generadores de energía.</a:t>
            </a:r>
          </a:p>
          <a:p>
            <a:r>
              <a:rPr lang="es-MX" dirty="0" smtClean="0"/>
              <a:t>Desde allí la energía eléctrica es transportada a los centros de consumo, a través de Líneas de Transmisión de alta tensión.</a:t>
            </a:r>
            <a:endParaRPr lang="es-ES" dirty="0" smtClean="0"/>
          </a:p>
          <a:p>
            <a:r>
              <a:rPr lang="es-MX" dirty="0" smtClean="0"/>
              <a:t>La electricidad no puede ser usada como sale de la central, así que la empresa encargada en distribuirla la adecua a las necesidades del consumidor (residencial, comercial, industrial, etc.), a través de transformadores de tensión, en las subestaciones.</a:t>
            </a:r>
            <a:endParaRPr lang="es-ES" dirty="0" smtClean="0"/>
          </a:p>
          <a:p>
            <a:r>
              <a:rPr lang="es-MX" dirty="0" smtClean="0"/>
              <a:t> Luego, llega a las residencias por medio de la red de distribución de baja tensión. En cada calle existe una red de electricidad para conexión de servicios. </a:t>
            </a:r>
            <a:endParaRPr lang="es-ES" dirty="0" smtClean="0"/>
          </a:p>
          <a:p>
            <a:r>
              <a:rPr lang="es-MX" dirty="0" smtClean="0"/>
              <a:t> Desde la red de menor tensión por medio de un cable concéntrico, o a la acometida se conecta al “MEDIDOR” de tu casa, cuya finalidad es registrar el consumo de electricidad.</a:t>
            </a:r>
            <a:endParaRPr lang="es-ES" dirty="0" smtClean="0"/>
          </a:p>
          <a:p>
            <a:r>
              <a:rPr lang="es-MX" dirty="0" smtClean="0"/>
              <a:t>Del medidor a la caja interna. En esta se encuentra las protecciones (disyuntores y fusibles) para las derivaciones eléctricas a las distintas habitaciones de tu casa.</a:t>
            </a:r>
            <a:endParaRPr lang="es-ES" dirty="0" smtClean="0"/>
          </a:p>
          <a:p>
            <a:endParaRPr lang="es-ES" dirty="0"/>
          </a:p>
        </p:txBody>
      </p:sp>
    </p:spTree>
  </p:cSld>
  <p:clrMapOvr>
    <a:masterClrMapping/>
  </p:clrMapOvr>
  <p:transition spd="slow">
    <p:whee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https://sites.google.com/site/eltrabajodeunelectrisista/_/rsrc/1335903647660/como-llega-la-electricidad-a-mi-casa/COMO%20LLEGA%20LA%20ELE%20A%20LA%20CASA.PN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7644" y="1784350"/>
            <a:ext cx="6005911" cy="4572000"/>
          </a:xfrm>
          <a:prstGeom prst="rect">
            <a:avLst/>
          </a:prstGeom>
          <a:noFill/>
          <a:ln>
            <a:noFill/>
          </a:ln>
        </p:spPr>
      </p:pic>
    </p:spTree>
  </p:cSld>
  <p:clrMapOvr>
    <a:masterClrMapping/>
  </p:clrMapOvr>
  <p:transition spd="slow">
    <p:whee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57224" y="2428868"/>
            <a:ext cx="7772400" cy="1988242"/>
          </a:xfrm>
        </p:spPr>
        <p:txBody>
          <a:bodyPr/>
          <a:lstStyle/>
          <a:p>
            <a:r>
              <a:rPr lang="es-ES" dirty="0" smtClean="0"/>
              <a:t>Ventajas y Desventajas del aprovechamiento de la hidroelectricidad</a:t>
            </a:r>
            <a:endParaRPr lang="es-ES" dirty="0"/>
          </a:p>
        </p:txBody>
      </p:sp>
    </p:spTree>
  </p:cSld>
  <p:clrMapOvr>
    <a:masterClrMapping/>
  </p:clrMapOvr>
  <p:transition spd="slow">
    <p:whee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Ventajas</a:t>
            </a:r>
            <a:endParaRPr lang="es-ES" dirty="0"/>
          </a:p>
        </p:txBody>
      </p:sp>
      <p:sp>
        <p:nvSpPr>
          <p:cNvPr id="3" name="2 Marcador de contenido"/>
          <p:cNvSpPr>
            <a:spLocks noGrp="1"/>
          </p:cNvSpPr>
          <p:nvPr>
            <p:ph idx="1"/>
          </p:nvPr>
        </p:nvSpPr>
        <p:spPr>
          <a:xfrm>
            <a:off x="928662" y="1643050"/>
            <a:ext cx="7772400" cy="4860150"/>
          </a:xfrm>
        </p:spPr>
        <p:txBody>
          <a:bodyPr>
            <a:normAutofit fontScale="77500" lnSpcReduction="20000"/>
          </a:bodyPr>
          <a:lstStyle/>
          <a:p>
            <a:pPr lvl="0"/>
            <a:r>
              <a:rPr lang="es-AR" dirty="0" smtClean="0"/>
              <a:t>No requieren combustible, sino que usan una forma renovable de energía, constantemente repuesta por la naturaleza de manera gratuita.</a:t>
            </a:r>
            <a:endParaRPr lang="es-ES" dirty="0" smtClean="0"/>
          </a:p>
          <a:p>
            <a:pPr lvl="0"/>
            <a:r>
              <a:rPr lang="es-AR" dirty="0" smtClean="0"/>
              <a:t>Es limpia, pues no contamina ni el aire ni el agua.</a:t>
            </a:r>
            <a:endParaRPr lang="es-ES" dirty="0" smtClean="0"/>
          </a:p>
          <a:p>
            <a:pPr lvl="0"/>
            <a:r>
              <a:rPr lang="es-AR" dirty="0" smtClean="0"/>
              <a:t>A menudo puede combinarse con otros beneficios, como riego, protección contra las inundaciones, suministro de agua, caminos, navegación y aún ornamentación del terreno y turismo.</a:t>
            </a:r>
            <a:endParaRPr lang="es-ES" dirty="0" smtClean="0"/>
          </a:p>
          <a:p>
            <a:pPr lvl="0"/>
            <a:r>
              <a:rPr lang="es-AR" dirty="0" smtClean="0"/>
              <a:t>Los costos de mantenimiento y explotación son bajos.</a:t>
            </a:r>
            <a:endParaRPr lang="es-ES" dirty="0" smtClean="0"/>
          </a:p>
          <a:p>
            <a:pPr lvl="0"/>
            <a:r>
              <a:rPr lang="es-AR" dirty="0" smtClean="0"/>
              <a:t>Las obras de ingeniería necesarias para aprovechar la energía hidráulica tienen una duración considerable.</a:t>
            </a:r>
            <a:endParaRPr lang="es-ES" dirty="0" smtClean="0"/>
          </a:p>
          <a:p>
            <a:pPr lvl="0"/>
            <a:r>
              <a:rPr lang="es-AR" dirty="0" smtClean="0"/>
              <a:t>La turbina hidráulica es una máquina sencilla, eficiente y segura, que puede ponerse en marcha y detenerse con rapidez y requiere poca vigilancia siendo sus costes de mantenimiento, por lo general, reducidos. </a:t>
            </a:r>
            <a:endParaRPr lang="es-ES" dirty="0"/>
          </a:p>
        </p:txBody>
      </p:sp>
    </p:spTree>
  </p:cSld>
  <p:clrMapOvr>
    <a:masterClrMapping/>
  </p:clrMapOvr>
  <p:transition spd="slow">
    <p:whee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Desventajas</a:t>
            </a:r>
            <a:endParaRPr lang="es-ES" dirty="0"/>
          </a:p>
        </p:txBody>
      </p:sp>
      <p:sp>
        <p:nvSpPr>
          <p:cNvPr id="3" name="2 Marcador de contenido"/>
          <p:cNvSpPr>
            <a:spLocks noGrp="1"/>
          </p:cNvSpPr>
          <p:nvPr>
            <p:ph idx="1"/>
          </p:nvPr>
        </p:nvSpPr>
        <p:spPr/>
        <p:txBody>
          <a:bodyPr>
            <a:normAutofit fontScale="85000" lnSpcReduction="20000"/>
          </a:bodyPr>
          <a:lstStyle/>
          <a:p>
            <a:pPr lvl="0"/>
            <a:r>
              <a:rPr lang="es-AR" dirty="0" smtClean="0"/>
              <a:t>Los costos de capital por kilovatio instalado son con frecuencia muy altos.</a:t>
            </a:r>
            <a:endParaRPr lang="es-ES" dirty="0" smtClean="0"/>
          </a:p>
          <a:p>
            <a:pPr lvl="0"/>
            <a:r>
              <a:rPr lang="es-AR" dirty="0" smtClean="0"/>
              <a:t>El emplazamiento, determinado por características naturales, puede estar lejos del centro o centros de consumo y exigir la construcción de un sistema de transmisión de electricidad, lo que significa un aumento de la inversión y en los costos de mantenimiento y pérdida de energía.</a:t>
            </a:r>
            <a:endParaRPr lang="es-ES" dirty="0" smtClean="0"/>
          </a:p>
          <a:p>
            <a:pPr lvl="0"/>
            <a:r>
              <a:rPr lang="es-AR" dirty="0" smtClean="0"/>
              <a:t>La construcción lleva, por lo común, largo tiempo en comparación con la de las centrales termoeléctricas.</a:t>
            </a:r>
            <a:endParaRPr lang="es-ES" dirty="0" smtClean="0"/>
          </a:p>
          <a:p>
            <a:pPr lvl="0"/>
            <a:r>
              <a:rPr lang="es-AR" dirty="0" smtClean="0"/>
              <a:t>La disponibilidad de energía puede fluctuar de estación en estación y de año en año. </a:t>
            </a:r>
            <a:endParaRPr lang="es-ES" dirty="0" smtClean="0"/>
          </a:p>
          <a:p>
            <a:endParaRPr lang="es-ES" dirty="0"/>
          </a:p>
        </p:txBody>
      </p:sp>
    </p:spTree>
  </p:cSld>
  <p:clrMapOvr>
    <a:masterClrMapping/>
  </p:clrMapOvr>
  <p:transition spd="slow">
    <p:whee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802</TotalTime>
  <Words>1241</Words>
  <Application>Microsoft Office PowerPoint</Application>
  <PresentationFormat>Presentación en pantalla (4:3)</PresentationFormat>
  <Paragraphs>68</Paragraphs>
  <Slides>31</Slides>
  <Notes>0</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Metro</vt:lpstr>
      <vt:lpstr>central Hidroeléctrica</vt:lpstr>
      <vt:lpstr>¿Qué es una Central?</vt:lpstr>
      <vt:lpstr>¿Dónde se crean las centrales?</vt:lpstr>
      <vt:lpstr>¿Qué es la energía hidroeléctrica?</vt:lpstr>
      <vt:lpstr>¿Cómo se genera tal energía?</vt:lpstr>
      <vt:lpstr>Características Principales</vt:lpstr>
      <vt:lpstr>Elementos de una Central Hidroeléctrica</vt:lpstr>
      <vt:lpstr>1)Embalse</vt:lpstr>
      <vt:lpstr>2) Presa</vt:lpstr>
      <vt:lpstr>3)Rejas Filtradoras </vt:lpstr>
      <vt:lpstr>4) Tubería Forzada</vt:lpstr>
      <vt:lpstr>5, 6 y 7) Turbina Hidráulica y Eje  Aprovecha la energía cinética del agua, que pasa a través de los álabes, para producir un movimiento de rotación. La energía generada es transferida por el rotor a través del eje.</vt:lpstr>
      <vt:lpstr>Presentación de PowerPoint</vt:lpstr>
      <vt:lpstr>8) Generador Eléctrico</vt:lpstr>
      <vt:lpstr>Conexión de generador y Turbina</vt:lpstr>
      <vt:lpstr>9) Transformadores</vt:lpstr>
      <vt:lpstr>Presentación de PowerPoint</vt:lpstr>
      <vt:lpstr>10) Líneas de transporte de energía eléctrica</vt:lpstr>
      <vt:lpstr>Presentación de PowerPoint</vt:lpstr>
      <vt:lpstr>¿Cómo funciona una central hidroeléctrica?</vt:lpstr>
      <vt:lpstr>Historia de la energía-central Hidroeléctrica</vt:lpstr>
      <vt:lpstr>Central Hidroeléctrica mas grande del mundo</vt:lpstr>
      <vt:lpstr>Presentación de PowerPoint</vt:lpstr>
      <vt:lpstr>Presa de las Tres Gargantas</vt:lpstr>
      <vt:lpstr>Presentación de PowerPoint</vt:lpstr>
      <vt:lpstr>Presa de las Tres Gargantas</vt:lpstr>
      <vt:lpstr>¿Cómo llega la electricidad a nuestras casas?</vt:lpstr>
      <vt:lpstr>Presentación de PowerPoint</vt:lpstr>
      <vt:lpstr>Ventajas y Desventajas del aprovechamiento de la hidroelectricidad</vt:lpstr>
      <vt:lpstr>Ventajas</vt:lpstr>
      <vt:lpstr>Desventajas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Energía Hidroeléctrica</dc:title>
  <dc:creator>Alumno</dc:creator>
  <cp:lastModifiedBy>Alumno</cp:lastModifiedBy>
  <cp:revision>42</cp:revision>
  <dcterms:created xsi:type="dcterms:W3CDTF">2015-05-02T14:15:13Z</dcterms:created>
  <dcterms:modified xsi:type="dcterms:W3CDTF">2015-05-06T09:48:20Z</dcterms:modified>
</cp:coreProperties>
</file>